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notesSlides/notesSlide2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notesSlides/notesSlide3.xml" ContentType="application/vnd.openxmlformats-officedocument.presentationml.notesSlide+xml"/>
  <Override PartName="/ppt/media/image14.jpeg" ContentType="image/jpeg"/>
  <Override PartName="/ppt/notesSlides/notesSlide4.xml" ContentType="application/vnd.openxmlformats-officedocument.presentationml.notesSlide+xml"/>
  <Override PartName="/ppt/media/image15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6.jpeg" ContentType="image/jpeg"/>
  <Override PartName="/ppt/notesSlides/notesSlide7.xml" ContentType="application/vnd.openxmlformats-officedocument.presentationml.notesSlide+xml"/>
  <Override PartName="/ppt/media/image17.jpeg" ContentType="image/jpeg"/>
  <Override PartName="/ppt/notesSlides/notesSlide8.xml" ContentType="application/vnd.openxmlformats-officedocument.presentationml.notesSlide+xml"/>
  <Override PartName="/ppt/media/image18.jpeg" ContentType="image/jpeg"/>
  <Override PartName="/ppt/notesSlides/notesSlide9.xml" ContentType="application/vnd.openxmlformats-officedocument.presentationml.notesSlide+xml"/>
  <Override PartName="/ppt/media/image19.jpe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0.jpeg" ContentType="image/jpeg"/>
  <Override PartName="/ppt/media/image21.jpeg" ContentType="image/jpeg"/>
  <Override PartName="/ppt/media/image22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23.jpeg" ContentType="image/jpeg"/>
  <Override PartName="/ppt/media/image24.jpeg" ContentType="image/jpeg"/>
  <Override PartName="/ppt/media/image25.jpe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6.jpeg" ContentType="image/jpeg"/>
  <Override PartName="/ppt/media/image27.jpeg" ContentType="image/jpeg"/>
  <Override PartName="/ppt/notesSlides/notesSlide17.xml" ContentType="application/vnd.openxmlformats-officedocument.presentationml.notesSlide+xml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notesSlides/notesSlide18.xml" ContentType="application/vnd.openxmlformats-officedocument.presentationml.notesSlide+xml"/>
  <Override PartName="/ppt/media/image32.jpeg" ContentType="image/jpeg"/>
  <Override PartName="/ppt/notesSlides/notesSlide19.xml" ContentType="application/vnd.openxmlformats-officedocument.presentationml.notesSlide+xml"/>
  <Override PartName="/ppt/media/image33.jpe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34.jpeg" ContentType="image/jpe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 prepared for some fun pictures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 vs Performance</a:t>
            </a:r>
          </a:p>
          <a:p>
            <a:pPr/>
            <a:r>
              <a:t>Critical Thinking</a:t>
            </a:r>
          </a:p>
          <a:p>
            <a:pPr/>
            <a:r>
              <a:t>Best practices</a:t>
            </a:r>
          </a:p>
          <a:p>
            <a:pPr/>
            <a:r>
              <a:t>Why some things are better than others</a:t>
            </a:r>
          </a:p>
          <a:p>
            <a:pPr/>
            <a:r>
              <a:t>What should be next</a:t>
            </a:r>
          </a:p>
          <a:p>
            <a:pPr/>
            <a:r>
              <a:t>How this all works in the back of a dank ambulance</a:t>
            </a:r>
          </a:p>
          <a:p>
            <a:pPr/>
            <a:r>
              <a:t>Some really nasty pictures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don’t and never will</a:t>
            </a:r>
          </a:p>
          <a:p>
            <a:pPr/>
            <a:r>
              <a:t>My practices </a:t>
            </a:r>
          </a:p>
          <a:p>
            <a:pPr/>
            <a:r>
              <a:t>My issues</a:t>
            </a:r>
          </a:p>
          <a:p>
            <a:pPr/>
            <a:r>
              <a:t>My favorite quotes</a:t>
            </a:r>
          </a:p>
          <a:p>
            <a:pPr/>
            <a:r>
              <a:t>Medical director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flys the bird?</a:t>
            </a:r>
          </a:p>
          <a:p>
            <a:pPr/>
            <a:r>
              <a:t>Who is this guy?</a:t>
            </a:r>
          </a:p>
          <a:p>
            <a:pPr/>
            <a:r>
              <a:t>Now everyone will know who it is. </a:t>
            </a:r>
          </a:p>
          <a:p>
            <a:pPr/>
            <a:r>
              <a:t>Mindset </a:t>
            </a:r>
          </a:p>
          <a:p>
            <a:pPr/>
            <a:r>
              <a:t>Training</a:t>
            </a:r>
          </a:p>
          <a:p>
            <a:pPr/>
            <a:r>
              <a:t>Preparation</a:t>
            </a:r>
          </a:p>
          <a:p>
            <a:pPr/>
            <a:r>
              <a:t>Practice or more training</a:t>
            </a:r>
          </a:p>
          <a:p>
            <a:pPr/>
            <a:r>
              <a:t>Actually doing the damn thing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General thinking and how to approach it</a:t>
            </a:r>
          </a:p>
          <a:p>
            <a:pPr/>
            <a:r>
              <a:t>be methodical and teach it to a 3 year old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0" name="Shape 3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Dr. Ducanto </a:t>
            </a:r>
          </a:p>
          <a:p>
            <a:pPr/>
            <a:r>
              <a:t>Why are these things important? </a:t>
            </a:r>
          </a:p>
          <a:p>
            <a:pPr/>
            <a:r>
              <a:t>What else can we utilize in an environment of crap</a:t>
            </a:r>
          </a:p>
          <a:p>
            <a:pPr/>
            <a:r>
              <a:t>First thing after an ET tube is to put in a freaking NG/OG tube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Dr. scott weingart</a:t>
            </a:r>
          </a:p>
          <a:p>
            <a:pPr/>
            <a:r>
              <a:t>First cric and how long it took compared to the second one.</a:t>
            </a:r>
          </a:p>
          <a:p>
            <a:pPr/>
            <a:r>
              <a:t>What made me even think this way?</a:t>
            </a:r>
          </a:p>
          <a:p>
            <a:pPr/>
            <a:r>
              <a:t>How much did I practice this algorithm?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Shape 3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Simplify your life!!! </a:t>
            </a:r>
          </a:p>
          <a:p>
            <a:pPr/>
            <a:r>
              <a:t>Management </a:t>
            </a:r>
          </a:p>
          <a:p>
            <a:pPr/>
            <a:r>
              <a:t>OODA Loops</a:t>
            </a:r>
          </a:p>
          <a:p>
            <a:pPr/>
            <a:r>
              <a:t>Practice will help</a:t>
            </a:r>
          </a:p>
          <a:p>
            <a:pPr/>
            <a:r>
              <a:t>10,000 hour rule</a:t>
            </a:r>
          </a:p>
          <a:p>
            <a:pPr/>
            <a:r>
              <a:t>Do checklists help?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hape 3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tell me the difference on the whiteboard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hape 4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great talk by Dr. Levitan… He is a great airway educator on difficult airways. </a:t>
            </a:r>
          </a:p>
          <a:p>
            <a:pPr/>
            <a:r>
              <a:t>Situational backup</a:t>
            </a:r>
          </a:p>
          <a:p>
            <a:pPr/>
            <a:r>
              <a:t>Situational Crics</a:t>
            </a:r>
          </a:p>
          <a:p>
            <a:pPr/>
            <a:r>
              <a:t>Lets manage these together</a:t>
            </a:r>
          </a:p>
          <a:p>
            <a:pPr/>
            <a:r>
              <a:t>What type of cric really? and does it matter?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1" name="Shape 4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Whiteboard this. Walk through the process.</a:t>
            </a:r>
          </a:p>
          <a:p>
            <a:pPr/>
            <a:r>
              <a:t>Give a patient case (25 yo female polypharm OD). no other factors. Breathing but barely, minor secretions,</a:t>
            </a:r>
          </a:p>
          <a:p>
            <a:pPr/>
          </a:p>
          <a:p>
            <a:pPr/>
            <a:r>
              <a:t> in the ambulance, 30 min transport</a:t>
            </a:r>
          </a:p>
          <a:p>
            <a:pPr/>
          </a:p>
          <a:p>
            <a:pPr/>
            <a:r>
              <a:t>Is there such a creature?</a:t>
            </a:r>
          </a:p>
          <a:p>
            <a:pPr/>
            <a:r>
              <a:t>What would this look like? what equipment do I need? Where is my checklist?</a:t>
            </a:r>
          </a:p>
          <a:p>
            <a:pPr/>
            <a:r>
              <a:t>How do I plan for this?</a:t>
            </a:r>
          </a:p>
          <a:p>
            <a:pPr/>
            <a:r>
              <a:t>Talk about the myths of different tools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ATLS guidelines have now specified that a chest decompression should be done in the 5th intercostal space anterolateral or midaxillary. Why? </a:t>
            </a:r>
          </a:p>
          <a:p>
            <a:pPr/>
            <a:r>
              <a:t>used to be 2nd intercostal space midclavicular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should be doing what. </a:t>
            </a:r>
          </a:p>
          <a:p>
            <a:pPr/>
            <a:r>
              <a:t>How to make this massive protocol into a checklist that’s easy to use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walk through this as a group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Shape 4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this I am simply showing the data for the past year.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Since january 2018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9" name="Shape 4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last year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Ace Inhibitor Angioedema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Tracheal Perforation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Fluid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Right scapula broken ribs and fluid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hape 2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Pneumo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Pitfall: defined as a hidden or unsuspected danger or difficulty.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1" name="Shape 3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use your tools</a:t>
            </a:r>
          </a:p>
          <a:p>
            <a:pPr/>
            <a:r>
              <a:t>Your protocols</a:t>
            </a:r>
          </a:p>
          <a:p>
            <a:pPr/>
            <a:r>
              <a:t>History Lessons</a:t>
            </a:r>
          </a:p>
          <a:p>
            <a:pPr/>
          </a:p>
          <a:p>
            <a:pPr/>
            <a:r>
              <a:t>Me being the one all end all. 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 txBox="1"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 txBox="1"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xt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 txBox="1"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Image"/>
          <p:cNvSpPr/>
          <p:nvPr>
            <p:ph type="pic" idx="14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eg"/><Relationship Id="rId4" Type="http://schemas.openxmlformats.org/officeDocument/2006/relationships/image" Target="../media/image2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Relationship Id="rId4" Type="http://schemas.openxmlformats.org/officeDocument/2006/relationships/image" Target="../media/image29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rehospitalmed.com/category/airway/" TargetMode="External"/><Relationship Id="rId3" Type="http://schemas.openxmlformats.org/officeDocument/2006/relationships/hyperlink" Target="https://emcrit.org/emcrit/emcrit-intubation-checklist/" TargetMode="External"/><Relationship Id="rId4" Type="http://schemas.openxmlformats.org/officeDocument/2006/relationships/hyperlink" Target="https://emcrit.org/emcrit/toughness-michael-lauria-i/" TargetMode="External"/><Relationship Id="rId5" Type="http://schemas.openxmlformats.org/officeDocument/2006/relationships/hyperlink" Target="https://emcrit.org/emcrit/situation-awareness-resuscitation-mike-lauria/" TargetMode="External"/><Relationship Id="rId6" Type="http://schemas.openxmlformats.org/officeDocument/2006/relationships/hyperlink" Target="https://emcrit.org/emcrit/levitan-surgical-airway/" TargetMode="External"/><Relationship Id="rId7" Type="http://schemas.openxmlformats.org/officeDocument/2006/relationships/hyperlink" Target="https://emcrit.org/emcrit/motr-commission-and-omission/" TargetMode="External"/><Relationship Id="rId8" Type="http://schemas.openxmlformats.org/officeDocument/2006/relationships/hyperlink" Target="https://emcrit.org/emcrit/john-hinds-on-crack-the-chest-get-crucified/" TargetMode="External"/><Relationship Id="rId9" Type="http://schemas.openxmlformats.org/officeDocument/2006/relationships/hyperlink" Target="https://www.foamfrat.com/index.php/foamfratpodcast/14-foamfrat-podcast/565-podcast-91-ketamine-analgesia,-rsi,-and-everything-in-between-w-michael-perlmutter" TargetMode="External"/><Relationship Id="rId10" Type="http://schemas.openxmlformats.org/officeDocument/2006/relationships/hyperlink" Target="https://www.uptodate.com/home" TargetMode="External"/><Relationship Id="rId11" Type="http://schemas.openxmlformats.org/officeDocument/2006/relationships/hyperlink" Target="https://pubchem.ncbi.nlm.nih.gov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irway Traum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Trauma</a:t>
            </a:r>
          </a:p>
        </p:txBody>
      </p:sp>
      <p:sp>
        <p:nvSpPr>
          <p:cNvPr id="167" name="Justin Blaskowsk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Justin Blaskowsky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234" name="Surgical Fu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Surgical Fun</a:t>
            </a:r>
          </a:p>
        </p:txBody>
      </p:sp>
      <p:grpSp>
        <p:nvGrpSpPr>
          <p:cNvPr id="237" name="Image Gallery"/>
          <p:cNvGrpSpPr/>
          <p:nvPr/>
        </p:nvGrpSpPr>
        <p:grpSpPr>
          <a:xfrm>
            <a:off x="152657" y="2681311"/>
            <a:ext cx="3982225" cy="7087600"/>
            <a:chOff x="0" y="0"/>
            <a:chExt cx="3982223" cy="7087598"/>
          </a:xfrm>
        </p:grpSpPr>
        <p:pic>
          <p:nvPicPr>
            <p:cNvPr id="235" name="CCx8XApVAAAsQQs.jpg" descr="CCx8XApVAAAsQQ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5600" t="0" r="15600" b="0"/>
            <a:stretch>
              <a:fillRect/>
            </a:stretch>
          </p:blipFill>
          <p:spPr>
            <a:xfrm>
              <a:off x="0" y="0"/>
              <a:ext cx="3982224" cy="44586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Indications: Airway trauma, immediate need for airway, tongue/throat swelling, unable to bag/intubate/place advanced airway…"/>
            <p:cNvSpPr/>
            <p:nvPr/>
          </p:nvSpPr>
          <p:spPr>
            <a:xfrm>
              <a:off x="0" y="4534898"/>
              <a:ext cx="3982224" cy="255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Airway trauma, immediate need for airway, tongue/throat swelling, unable to bag/intubate/place advanced airway</a:t>
              </a:r>
            </a:p>
            <a:p>
              <a:pPr>
                <a:spcBef>
                  <a:spcPts val="0"/>
                </a:spcBef>
              </a:pPr>
              <a:r>
                <a:t>Contraindications: throat trauma, transected trachea</a:t>
              </a:r>
            </a:p>
          </p:txBody>
        </p:sp>
      </p:grpSp>
      <p:grpSp>
        <p:nvGrpSpPr>
          <p:cNvPr id="240" name="Image Gallery"/>
          <p:cNvGrpSpPr/>
          <p:nvPr/>
        </p:nvGrpSpPr>
        <p:grpSpPr>
          <a:xfrm>
            <a:off x="4511288" y="2639737"/>
            <a:ext cx="3982224" cy="6074326"/>
            <a:chOff x="0" y="0"/>
            <a:chExt cx="3982223" cy="6074324"/>
          </a:xfrm>
        </p:grpSpPr>
        <p:pic>
          <p:nvPicPr>
            <p:cNvPr id="238" name="Trauma.jpg" descr="Trauma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622" t="0" r="16622" b="0"/>
            <a:stretch>
              <a:fillRect/>
            </a:stretch>
          </p:blipFill>
          <p:spPr>
            <a:xfrm>
              <a:off x="0" y="0"/>
              <a:ext cx="3982224" cy="4474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Indications: Hemo/pneumothorax…"/>
            <p:cNvSpPr/>
            <p:nvPr/>
          </p:nvSpPr>
          <p:spPr>
            <a:xfrm>
              <a:off x="0" y="4550324"/>
              <a:ext cx="3982224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Hemo/pneumothorax</a:t>
              </a:r>
            </a:p>
            <a:p>
              <a:pPr>
                <a:spcBef>
                  <a:spcPts val="0"/>
                </a:spcBef>
              </a:pPr>
              <a:r>
                <a:t>Contraindications: &lt;15% pneumo</a:t>
              </a:r>
            </a:p>
          </p:txBody>
        </p:sp>
      </p:grpSp>
      <p:grpSp>
        <p:nvGrpSpPr>
          <p:cNvPr id="243" name="Image Gallery"/>
          <p:cNvGrpSpPr/>
          <p:nvPr/>
        </p:nvGrpSpPr>
        <p:grpSpPr>
          <a:xfrm>
            <a:off x="8869918" y="2650158"/>
            <a:ext cx="3982224" cy="6082833"/>
            <a:chOff x="0" y="0"/>
            <a:chExt cx="3982223" cy="6082832"/>
          </a:xfrm>
        </p:grpSpPr>
        <p:pic>
          <p:nvPicPr>
            <p:cNvPr id="241" name="images.jpeg" descr="images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0441" t="0" r="20441" b="0"/>
            <a:stretch>
              <a:fillRect/>
            </a:stretch>
          </p:blipFill>
          <p:spPr>
            <a:xfrm>
              <a:off x="0" y="0"/>
              <a:ext cx="3982224" cy="4482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Indications: Hemo/pneumothorax, Placement?…"/>
            <p:cNvSpPr/>
            <p:nvPr/>
          </p:nvSpPr>
          <p:spPr>
            <a:xfrm>
              <a:off x="0" y="4558832"/>
              <a:ext cx="3982224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Hemo/pneumothorax, Placement?</a:t>
              </a:r>
            </a:p>
            <a:p>
              <a:pPr>
                <a:spcBef>
                  <a:spcPts val="0"/>
                </a:spcBef>
              </a:pPr>
              <a:r>
                <a:t>Contraindications: &lt;15% pneumo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Image Gallery"/>
          <p:cNvGrpSpPr/>
          <p:nvPr/>
        </p:nvGrpSpPr>
        <p:grpSpPr>
          <a:xfrm>
            <a:off x="2906588" y="-298"/>
            <a:ext cx="7191624" cy="10325696"/>
            <a:chOff x="0" y="0"/>
            <a:chExt cx="7191623" cy="10325695"/>
          </a:xfrm>
        </p:grpSpPr>
        <p:pic>
          <p:nvPicPr>
            <p:cNvPr id="247" name="angioedema.jpg" descr="angioedema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515" t="0" r="13756" b="0"/>
            <a:stretch>
              <a:fillRect/>
            </a:stretch>
          </p:blipFill>
          <p:spPr>
            <a:xfrm>
              <a:off x="0" y="0"/>
              <a:ext cx="7191624" cy="9754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Type to enter a caption."/>
            <p:cNvSpPr/>
            <p:nvPr/>
          </p:nvSpPr>
          <p:spPr>
            <a:xfrm>
              <a:off x="0" y="9830395"/>
              <a:ext cx="7191624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Image Gallery"/>
          <p:cNvGrpSpPr/>
          <p:nvPr/>
        </p:nvGrpSpPr>
        <p:grpSpPr>
          <a:xfrm>
            <a:off x="-197074" y="1586747"/>
            <a:ext cx="13398948" cy="7151606"/>
            <a:chOff x="0" y="0"/>
            <a:chExt cx="13398946" cy="7151604"/>
          </a:xfrm>
        </p:grpSpPr>
        <p:pic>
          <p:nvPicPr>
            <p:cNvPr id="251" name="Angioedema ACE's.png" descr="Angioedema ACE's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668" t="0" r="6668" b="0"/>
            <a:stretch>
              <a:fillRect/>
            </a:stretch>
          </p:blipFill>
          <p:spPr>
            <a:xfrm>
              <a:off x="0" y="0"/>
              <a:ext cx="13398947" cy="6580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Type to enter a caption."/>
            <p:cNvSpPr/>
            <p:nvPr/>
          </p:nvSpPr>
          <p:spPr>
            <a:xfrm>
              <a:off x="0" y="6656304"/>
              <a:ext cx="1339894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Image Gallery"/>
          <p:cNvGrpSpPr/>
          <p:nvPr/>
        </p:nvGrpSpPr>
        <p:grpSpPr>
          <a:xfrm>
            <a:off x="406400" y="787400"/>
            <a:ext cx="12192000" cy="8750300"/>
            <a:chOff x="0" y="0"/>
            <a:chExt cx="12192000" cy="8750300"/>
          </a:xfrm>
        </p:grpSpPr>
        <p:pic>
          <p:nvPicPr>
            <p:cNvPr id="257" name="eabf2440de73611f56c491a43f4d12_gallery.jpeg" descr="eabf2440de73611f56c491a43f4d12_gallery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6458" r="0" b="16458"/>
            <a:stretch>
              <a:fillRect/>
            </a:stretch>
          </p:blipFill>
          <p:spPr>
            <a:xfrm>
              <a:off x="0" y="0"/>
              <a:ext cx="12192000" cy="817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Type to enter a caption."/>
            <p:cNvSpPr/>
            <p:nvPr/>
          </p:nvSpPr>
          <p:spPr>
            <a:xfrm>
              <a:off x="0" y="8255000"/>
              <a:ext cx="12192000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Image Gallery"/>
          <p:cNvGrpSpPr/>
          <p:nvPr/>
        </p:nvGrpSpPr>
        <p:grpSpPr>
          <a:xfrm>
            <a:off x="556666" y="639116"/>
            <a:ext cx="11891468" cy="9046868"/>
            <a:chOff x="0" y="0"/>
            <a:chExt cx="11891466" cy="9046866"/>
          </a:xfrm>
        </p:grpSpPr>
        <p:pic>
          <p:nvPicPr>
            <p:cNvPr id="261" name="perfedtrach.jpg" descr="perfedtrach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061" r="0" b="2061"/>
            <a:stretch>
              <a:fillRect/>
            </a:stretch>
          </p:blipFill>
          <p:spPr>
            <a:xfrm>
              <a:off x="0" y="0"/>
              <a:ext cx="11891467" cy="84753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Type to enter a caption."/>
            <p:cNvSpPr/>
            <p:nvPr/>
          </p:nvSpPr>
          <p:spPr>
            <a:xfrm>
              <a:off x="0" y="8551566"/>
              <a:ext cx="11891467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Image Gallery"/>
          <p:cNvGrpSpPr/>
          <p:nvPr/>
        </p:nvGrpSpPr>
        <p:grpSpPr>
          <a:xfrm>
            <a:off x="1821127" y="1185201"/>
            <a:ext cx="9362546" cy="7954698"/>
            <a:chOff x="0" y="0"/>
            <a:chExt cx="9362544" cy="7954697"/>
          </a:xfrm>
        </p:grpSpPr>
        <p:pic>
          <p:nvPicPr>
            <p:cNvPr id="267" name="3-Figure1-1.png" descr="3-Figure1-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0449" r="0" b="10449"/>
            <a:stretch>
              <a:fillRect/>
            </a:stretch>
          </p:blipFill>
          <p:spPr>
            <a:xfrm>
              <a:off x="0" y="0"/>
              <a:ext cx="9362545" cy="7383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Type to enter a caption."/>
            <p:cNvSpPr/>
            <p:nvPr/>
          </p:nvSpPr>
          <p:spPr>
            <a:xfrm>
              <a:off x="0" y="7459397"/>
              <a:ext cx="9362545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Image Gallery"/>
          <p:cNvGrpSpPr/>
          <p:nvPr/>
        </p:nvGrpSpPr>
        <p:grpSpPr>
          <a:xfrm>
            <a:off x="781412" y="412750"/>
            <a:ext cx="11441976" cy="9499600"/>
            <a:chOff x="0" y="0"/>
            <a:chExt cx="11441975" cy="9499600"/>
          </a:xfrm>
        </p:grpSpPr>
        <p:pic>
          <p:nvPicPr>
            <p:cNvPr id="273" name="IMG_0771.JPG" descr="IMG_077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41" t="0" r="1941" b="0"/>
            <a:stretch>
              <a:fillRect/>
            </a:stretch>
          </p:blipFill>
          <p:spPr>
            <a:xfrm>
              <a:off x="0" y="0"/>
              <a:ext cx="11441976" cy="8928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Type to enter a caption."/>
            <p:cNvSpPr/>
            <p:nvPr/>
          </p:nvSpPr>
          <p:spPr>
            <a:xfrm>
              <a:off x="0" y="9004300"/>
              <a:ext cx="11441976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Image Gallery"/>
          <p:cNvGrpSpPr/>
          <p:nvPr/>
        </p:nvGrpSpPr>
        <p:grpSpPr>
          <a:xfrm>
            <a:off x="1811071" y="412750"/>
            <a:ext cx="9382658" cy="9499600"/>
            <a:chOff x="0" y="0"/>
            <a:chExt cx="9382656" cy="9499600"/>
          </a:xfrm>
        </p:grpSpPr>
        <p:pic>
          <p:nvPicPr>
            <p:cNvPr id="279" name="spontanpneumothorax.jpg" descr="spontanpneumothorax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670" r="0" b="3670"/>
            <a:stretch>
              <a:fillRect/>
            </a:stretch>
          </p:blipFill>
          <p:spPr>
            <a:xfrm>
              <a:off x="0" y="0"/>
              <a:ext cx="9382657" cy="8928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Type to enter a caption."/>
            <p:cNvSpPr/>
            <p:nvPr/>
          </p:nvSpPr>
          <p:spPr>
            <a:xfrm>
              <a:off x="0" y="9004300"/>
              <a:ext cx="9382657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Airway Pitfall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Pitfalls</a:t>
            </a:r>
          </a:p>
        </p:txBody>
      </p:sp>
      <p:sp>
        <p:nvSpPr>
          <p:cNvPr id="286" name="Marcus Pears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Marcus Pearson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Forestpath.jpg" descr="Forestpath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018" t="0" r="2018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91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A path we all fol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12920"/>
            </a:lvl1pPr>
          </a:lstStyle>
          <a:p>
            <a:pPr/>
            <a:r>
              <a:t>A path we all follow</a:t>
            </a:r>
          </a:p>
        </p:txBody>
      </p:sp>
      <p:sp>
        <p:nvSpPr>
          <p:cNvPr id="293" name="The unknow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unknown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1"/>
      <p:bldP build="whole" bldLvl="1" animBg="1" rev="0" advAuto="0" spid="293" grpId="2"/>
      <p:bldP build="whole" bldLvl="1" animBg="1" rev="0" advAuto="0" spid="29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170" name="airway trauma - Learning objec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airway trauma - Learning objectives</a:t>
            </a:r>
          </a:p>
        </p:txBody>
      </p:sp>
      <p:sp>
        <p:nvSpPr>
          <p:cNvPr id="171" name="Describe Essential Airway Anatom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Describe Essential Airway Anatomy</a:t>
            </a:r>
          </a:p>
          <a:p>
            <a:pPr/>
            <a:r>
              <a:t>Explain Common Interventions</a:t>
            </a:r>
          </a:p>
          <a:p>
            <a:pPr/>
            <a:r>
              <a:t>Describe 2 Case Studies of Common Airway Trauma</a:t>
            </a:r>
          </a:p>
          <a:p>
            <a:pPr/>
            <a:r>
              <a:t>Explain Critical Thinking in Airway Management</a:t>
            </a:r>
          </a:p>
          <a:p>
            <a:pPr/>
            <a:r>
              <a:t>Describe Current Practices with Difficult Airways</a:t>
            </a:r>
          </a:p>
          <a:p>
            <a:pPr/>
            <a:r>
              <a:t>Discuss Overall Management of Prehospital Airways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Airway 101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101</a:t>
            </a:r>
          </a:p>
        </p:txBody>
      </p:sp>
      <p:sp>
        <p:nvSpPr>
          <p:cNvPr id="296" name="What this is not"/>
          <p:cNvSpPr txBox="1"/>
          <p:nvPr>
            <p:ph type="title"/>
          </p:nvPr>
        </p:nvSpPr>
        <p:spPr>
          <a:xfrm>
            <a:off x="406400" y="1194010"/>
            <a:ext cx="12192000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this is not</a:t>
            </a:r>
          </a:p>
        </p:txBody>
      </p:sp>
      <p:grpSp>
        <p:nvGrpSpPr>
          <p:cNvPr id="299" name="Image Gallery"/>
          <p:cNvGrpSpPr/>
          <p:nvPr/>
        </p:nvGrpSpPr>
        <p:grpSpPr>
          <a:xfrm>
            <a:off x="1597902" y="2105797"/>
            <a:ext cx="9808996" cy="7967706"/>
            <a:chOff x="0" y="0"/>
            <a:chExt cx="9808995" cy="7967704"/>
          </a:xfrm>
        </p:grpSpPr>
        <p:pic>
          <p:nvPicPr>
            <p:cNvPr id="297" name="97e1b9d608e1895dfaa55884442ca0ac.jpg" descr="97e1b9d608e1895dfaa55884442ca0ac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533" b="0"/>
            <a:stretch>
              <a:fillRect/>
            </a:stretch>
          </p:blipFill>
          <p:spPr>
            <a:xfrm>
              <a:off x="0" y="0"/>
              <a:ext cx="9808996" cy="7396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Type to enter a caption."/>
            <p:cNvSpPr/>
            <p:nvPr/>
          </p:nvSpPr>
          <p:spPr>
            <a:xfrm>
              <a:off x="0" y="7472404"/>
              <a:ext cx="980899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Airway 102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102</a:t>
            </a:r>
          </a:p>
        </p:txBody>
      </p:sp>
      <p:sp>
        <p:nvSpPr>
          <p:cNvPr id="304" name="What this talk really is ab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this talk really is about</a:t>
            </a:r>
          </a:p>
        </p:txBody>
      </p:sp>
      <p:grpSp>
        <p:nvGrpSpPr>
          <p:cNvPr id="307" name="Image Gallery"/>
          <p:cNvGrpSpPr/>
          <p:nvPr/>
        </p:nvGrpSpPr>
        <p:grpSpPr>
          <a:xfrm>
            <a:off x="914400" y="2791177"/>
            <a:ext cx="11176000" cy="7326961"/>
            <a:chOff x="0" y="0"/>
            <a:chExt cx="11176000" cy="7326959"/>
          </a:xfrm>
        </p:grpSpPr>
        <p:pic>
          <p:nvPicPr>
            <p:cNvPr id="305" name="Morpheus.png" descr="Morpheus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253"/>
            <a:stretch>
              <a:fillRect/>
            </a:stretch>
          </p:blipFill>
          <p:spPr>
            <a:xfrm>
              <a:off x="0" y="0"/>
              <a:ext cx="11176000" cy="67554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Type to enter a caption."/>
            <p:cNvSpPr/>
            <p:nvPr/>
          </p:nvSpPr>
          <p:spPr>
            <a:xfrm>
              <a:off x="0" y="6831659"/>
              <a:ext cx="1117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irway 103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103</a:t>
            </a:r>
          </a:p>
        </p:txBody>
      </p:sp>
      <p:sp>
        <p:nvSpPr>
          <p:cNvPr id="312" name="What makes you think you know everyth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makes you think you know everything?</a:t>
            </a:r>
          </a:p>
        </p:txBody>
      </p:sp>
      <p:sp>
        <p:nvSpPr>
          <p:cNvPr id="313" name="Railroad Crossing"/>
          <p:cNvSpPr/>
          <p:nvPr/>
        </p:nvSpPr>
        <p:spPr>
          <a:xfrm>
            <a:off x="2875171" y="2325969"/>
            <a:ext cx="7254458" cy="7254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44" y="0"/>
                  <a:pt x="0" y="4844"/>
                  <a:pt x="0" y="10799"/>
                </a:cubicBezTo>
                <a:cubicBezTo>
                  <a:pt x="0" y="16754"/>
                  <a:pt x="4844" y="21600"/>
                  <a:pt x="10799" y="21600"/>
                </a:cubicBezTo>
                <a:cubicBezTo>
                  <a:pt x="16754" y="21600"/>
                  <a:pt x="21600" y="16754"/>
                  <a:pt x="21600" y="10799"/>
                </a:cubicBezTo>
                <a:cubicBezTo>
                  <a:pt x="21600" y="4844"/>
                  <a:pt x="16754" y="0"/>
                  <a:pt x="10799" y="0"/>
                </a:cubicBezTo>
                <a:close/>
                <a:moveTo>
                  <a:pt x="10799" y="792"/>
                </a:moveTo>
                <a:cubicBezTo>
                  <a:pt x="13009" y="792"/>
                  <a:pt x="15054" y="1511"/>
                  <a:pt x="16712" y="2729"/>
                </a:cubicBezTo>
                <a:lnTo>
                  <a:pt x="10799" y="8641"/>
                </a:lnTo>
                <a:lnTo>
                  <a:pt x="4888" y="2729"/>
                </a:lnTo>
                <a:cubicBezTo>
                  <a:pt x="6546" y="1511"/>
                  <a:pt x="8589" y="792"/>
                  <a:pt x="10799" y="792"/>
                </a:cubicBezTo>
                <a:close/>
                <a:moveTo>
                  <a:pt x="2729" y="4888"/>
                </a:moveTo>
                <a:lnTo>
                  <a:pt x="8641" y="10799"/>
                </a:lnTo>
                <a:lnTo>
                  <a:pt x="2729" y="16712"/>
                </a:lnTo>
                <a:cubicBezTo>
                  <a:pt x="1511" y="15054"/>
                  <a:pt x="792" y="13009"/>
                  <a:pt x="792" y="10799"/>
                </a:cubicBezTo>
                <a:cubicBezTo>
                  <a:pt x="792" y="8589"/>
                  <a:pt x="1511" y="6546"/>
                  <a:pt x="2729" y="4888"/>
                </a:cubicBezTo>
                <a:close/>
                <a:moveTo>
                  <a:pt x="18871" y="4888"/>
                </a:moveTo>
                <a:cubicBezTo>
                  <a:pt x="20089" y="6546"/>
                  <a:pt x="20808" y="8589"/>
                  <a:pt x="20808" y="10799"/>
                </a:cubicBezTo>
                <a:cubicBezTo>
                  <a:pt x="20808" y="13009"/>
                  <a:pt x="20089" y="15054"/>
                  <a:pt x="18871" y="16712"/>
                </a:cubicBezTo>
                <a:lnTo>
                  <a:pt x="12959" y="10799"/>
                </a:lnTo>
                <a:lnTo>
                  <a:pt x="18871" y="4888"/>
                </a:lnTo>
                <a:close/>
                <a:moveTo>
                  <a:pt x="10799" y="12959"/>
                </a:moveTo>
                <a:lnTo>
                  <a:pt x="16712" y="18871"/>
                </a:lnTo>
                <a:cubicBezTo>
                  <a:pt x="15054" y="20089"/>
                  <a:pt x="13009" y="20808"/>
                  <a:pt x="10799" y="20808"/>
                </a:cubicBezTo>
                <a:cubicBezTo>
                  <a:pt x="8589" y="20808"/>
                  <a:pt x="6546" y="20089"/>
                  <a:pt x="4888" y="18871"/>
                </a:cubicBezTo>
                <a:lnTo>
                  <a:pt x="10799" y="12959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3" grpId="2"/>
      <p:bldP build="whole" bldLvl="1" animBg="1" rev="0" advAuto="0" spid="3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Airway 104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104</a:t>
            </a:r>
          </a:p>
        </p:txBody>
      </p:sp>
      <p:sp>
        <p:nvSpPr>
          <p:cNvPr id="318" name="weiser’s Law of airway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weiser’s Law of airway management</a:t>
            </a:r>
          </a:p>
        </p:txBody>
      </p:sp>
      <p:sp>
        <p:nvSpPr>
          <p:cNvPr id="319" name="Anything that can go wrong will go wrong. Usually at the same time.…"/>
          <p:cNvSpPr txBox="1"/>
          <p:nvPr>
            <p:ph type="body" idx="1"/>
          </p:nvPr>
        </p:nvSpPr>
        <p:spPr>
          <a:xfrm>
            <a:off x="406400" y="2743200"/>
            <a:ext cx="12192000" cy="6881842"/>
          </a:xfrm>
          <a:prstGeom prst="rect">
            <a:avLst/>
          </a:prstGeom>
        </p:spPr>
        <p:txBody>
          <a:bodyPr/>
          <a:lstStyle/>
          <a:p>
            <a:pPr/>
            <a:r>
              <a:t>Anything that can go wrong will go wrong. Usually at the same time.</a:t>
            </a:r>
          </a:p>
          <a:p>
            <a:pPr/>
            <a:r>
              <a:t>The most important piece of equipment will either be lost or break in the middle of the procedure. </a:t>
            </a:r>
          </a:p>
          <a:p>
            <a:pPr/>
            <a:r>
              <a:t>If you are confident about an airway, don’t worry that will pass quickly.</a:t>
            </a:r>
          </a:p>
          <a:p>
            <a:pPr/>
            <a:r>
              <a:t>The severity of hypoxemia is proportional to the Mallampati class multiplied by the gastric residual volume.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Airway 105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105</a:t>
            </a:r>
          </a:p>
        </p:txBody>
      </p:sp>
      <p:grpSp>
        <p:nvGrpSpPr>
          <p:cNvPr id="324" name="Image Gallery"/>
          <p:cNvGrpSpPr/>
          <p:nvPr/>
        </p:nvGrpSpPr>
        <p:grpSpPr>
          <a:xfrm>
            <a:off x="1160378" y="1190234"/>
            <a:ext cx="4004073" cy="2963195"/>
            <a:chOff x="0" y="0"/>
            <a:chExt cx="4004071" cy="2963194"/>
          </a:xfrm>
        </p:grpSpPr>
        <p:pic>
          <p:nvPicPr>
            <p:cNvPr id="322" name="red-bull-heli-drift-2015-poland-18-1.jpg" descr="red-bull-heli-drift-2015-poland-18-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884" t="0" r="2884" b="0"/>
            <a:stretch>
              <a:fillRect/>
            </a:stretch>
          </p:blipFill>
          <p:spPr>
            <a:xfrm>
              <a:off x="0" y="0"/>
              <a:ext cx="4004072" cy="2391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" name="Type to enter a caption."/>
            <p:cNvSpPr/>
            <p:nvPr/>
          </p:nvSpPr>
          <p:spPr>
            <a:xfrm>
              <a:off x="0" y="2467894"/>
              <a:ext cx="4004072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327" name="Image Gallery"/>
          <p:cNvGrpSpPr/>
          <p:nvPr/>
        </p:nvGrpSpPr>
        <p:grpSpPr>
          <a:xfrm>
            <a:off x="245978" y="3766040"/>
            <a:ext cx="6096001" cy="6184901"/>
            <a:chOff x="0" y="0"/>
            <a:chExt cx="6096000" cy="6184900"/>
          </a:xfrm>
        </p:grpSpPr>
        <p:pic>
          <p:nvPicPr>
            <p:cNvPr id="325" name="63700ead186dde638cff025120b949da.jpg" descr="63700ead186dde638cff025120b949da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215" t="0" r="11215" b="0"/>
            <a:stretch>
              <a:fillRect/>
            </a:stretch>
          </p:blipFill>
          <p:spPr>
            <a:xfrm>
              <a:off x="0" y="0"/>
              <a:ext cx="6096000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6" name="Type to enter a caption."/>
            <p:cNvSpPr/>
            <p:nvPr/>
          </p:nvSpPr>
          <p:spPr>
            <a:xfrm>
              <a:off x="0" y="5689600"/>
              <a:ext cx="6096000" cy="49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330" name="Image Gallery"/>
          <p:cNvGrpSpPr/>
          <p:nvPr/>
        </p:nvGrpSpPr>
        <p:grpSpPr>
          <a:xfrm>
            <a:off x="6341978" y="1072183"/>
            <a:ext cx="6096001" cy="8923715"/>
            <a:chOff x="0" y="0"/>
            <a:chExt cx="6096000" cy="8923713"/>
          </a:xfrm>
        </p:grpSpPr>
        <p:pic>
          <p:nvPicPr>
            <p:cNvPr id="328" name="Felix-Baumgartner_tcm25-475832.jpg" descr="Felix-Baumgartner_tcm25-475832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4329" r="0" b="4329"/>
            <a:stretch>
              <a:fillRect/>
            </a:stretch>
          </p:blipFill>
          <p:spPr>
            <a:xfrm>
              <a:off x="0" y="0"/>
              <a:ext cx="6096000" cy="8352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9" name="Type to enter a caption."/>
            <p:cNvSpPr/>
            <p:nvPr/>
          </p:nvSpPr>
          <p:spPr>
            <a:xfrm>
              <a:off x="0" y="8428413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2"/>
      <p:bldP build="whole" bldLvl="1" animBg="1" rev="0" advAuto="0" spid="330" grpId="3"/>
      <p:bldP build="whole" bldLvl="1" animBg="1" rev="0" advAuto="0" spid="32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Airway 106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106</a:t>
            </a:r>
          </a:p>
        </p:txBody>
      </p:sp>
      <p:sp>
        <p:nvSpPr>
          <p:cNvPr id="335" name="Now we move to strik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Now we move to strike</a:t>
            </a:r>
          </a:p>
        </p:txBody>
      </p:sp>
      <p:sp>
        <p:nvSpPr>
          <p:cNvPr id="336" name="Moving from Procedures to management of a te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Moving from Procedures to management of a team</a:t>
            </a:r>
          </a:p>
          <a:p>
            <a:pPr/>
            <a:r>
              <a:t>How to set up your team</a:t>
            </a:r>
          </a:p>
          <a:p>
            <a:pPr/>
            <a:r>
              <a:t>Mindset of team members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Airway 107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107</a:t>
            </a:r>
          </a:p>
        </p:txBody>
      </p:sp>
      <p:sp>
        <p:nvSpPr>
          <p:cNvPr id="341" name="Equipment mu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Equipment musts</a:t>
            </a:r>
          </a:p>
        </p:txBody>
      </p:sp>
      <p:sp>
        <p:nvSpPr>
          <p:cNvPr id="342" name="Suction (large bor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Suction (large bore)</a:t>
            </a:r>
          </a:p>
          <a:p>
            <a:pPr/>
            <a:r>
              <a:t>Tubes/laryngoscopes/O2</a:t>
            </a:r>
          </a:p>
          <a:p>
            <a:pPr/>
            <a:r>
              <a:t>More suction</a:t>
            </a:r>
          </a:p>
          <a:p>
            <a:pPr/>
            <a:r>
              <a:t>Bougie</a:t>
            </a:r>
          </a:p>
          <a:p>
            <a:pPr/>
            <a:r>
              <a:t>Probably more suction</a:t>
            </a:r>
          </a:p>
          <a:p>
            <a:pPr/>
            <a:r>
              <a:t>Backups</a:t>
            </a:r>
          </a:p>
        </p:txBody>
      </p:sp>
      <p:grpSp>
        <p:nvGrpSpPr>
          <p:cNvPr id="345" name="Image Gallery"/>
          <p:cNvGrpSpPr/>
          <p:nvPr/>
        </p:nvGrpSpPr>
        <p:grpSpPr>
          <a:xfrm>
            <a:off x="6515100" y="1072183"/>
            <a:ext cx="6096000" cy="3948759"/>
            <a:chOff x="0" y="0"/>
            <a:chExt cx="6096000" cy="3948757"/>
          </a:xfrm>
        </p:grpSpPr>
        <p:pic>
          <p:nvPicPr>
            <p:cNvPr id="343" name="Ducanto.jpg" descr="Ducanto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2299" r="0" b="22299"/>
            <a:stretch>
              <a:fillRect/>
            </a:stretch>
          </p:blipFill>
          <p:spPr>
            <a:xfrm>
              <a:off x="0" y="0"/>
              <a:ext cx="6096000" cy="3377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Type to enter a caption."/>
            <p:cNvSpPr/>
            <p:nvPr/>
          </p:nvSpPr>
          <p:spPr>
            <a:xfrm>
              <a:off x="0" y="3453457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348" name="Image Gallery"/>
          <p:cNvGrpSpPr/>
          <p:nvPr/>
        </p:nvGrpSpPr>
        <p:grpSpPr>
          <a:xfrm>
            <a:off x="6515100" y="4515502"/>
            <a:ext cx="6096000" cy="4412598"/>
            <a:chOff x="0" y="0"/>
            <a:chExt cx="6096000" cy="4412597"/>
          </a:xfrm>
        </p:grpSpPr>
        <p:pic>
          <p:nvPicPr>
            <p:cNvPr id="346" name="ducanto2.jpeg" descr="ducanto2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7939" r="0" b="7939"/>
            <a:stretch>
              <a:fillRect/>
            </a:stretch>
          </p:blipFill>
          <p:spPr>
            <a:xfrm>
              <a:off x="0" y="0"/>
              <a:ext cx="6096000" cy="3841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Type to enter a caption."/>
            <p:cNvSpPr/>
            <p:nvPr/>
          </p:nvSpPr>
          <p:spPr>
            <a:xfrm>
              <a:off x="0" y="3917297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3"/>
      <p:bldP build="whole" bldLvl="1" animBg="1" rev="0" advAuto="0" spid="345" grpId="2"/>
      <p:bldP build="whole" bldLvl="1" animBg="1" rev="0" advAuto="0" spid="34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airway 109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109</a:t>
            </a:r>
          </a:p>
        </p:txBody>
      </p:sp>
      <p:sp>
        <p:nvSpPr>
          <p:cNvPr id="353" name="Humor me"/>
          <p:cNvSpPr txBox="1"/>
          <p:nvPr>
            <p:ph type="title"/>
          </p:nvPr>
        </p:nvSpPr>
        <p:spPr>
          <a:xfrm>
            <a:off x="406400" y="1307359"/>
            <a:ext cx="3358844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Humor me</a:t>
            </a:r>
          </a:p>
        </p:txBody>
      </p:sp>
      <p:grpSp>
        <p:nvGrpSpPr>
          <p:cNvPr id="356" name="Image Gallery"/>
          <p:cNvGrpSpPr/>
          <p:nvPr/>
        </p:nvGrpSpPr>
        <p:grpSpPr>
          <a:xfrm>
            <a:off x="4004110" y="1072183"/>
            <a:ext cx="7874532" cy="9209434"/>
            <a:chOff x="0" y="0"/>
            <a:chExt cx="7874530" cy="9209432"/>
          </a:xfrm>
        </p:grpSpPr>
        <p:pic>
          <p:nvPicPr>
            <p:cNvPr id="354" name="Funny.jpg" descr="Funny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7618" r="0" b="7618"/>
            <a:stretch>
              <a:fillRect/>
            </a:stretch>
          </p:blipFill>
          <p:spPr>
            <a:xfrm>
              <a:off x="0" y="0"/>
              <a:ext cx="7874531" cy="8637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Type to enter a caption."/>
            <p:cNvSpPr/>
            <p:nvPr/>
          </p:nvSpPr>
          <p:spPr>
            <a:xfrm>
              <a:off x="0" y="8714132"/>
              <a:ext cx="7874531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airway 110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110</a:t>
            </a:r>
          </a:p>
        </p:txBody>
      </p:sp>
      <p:sp>
        <p:nvSpPr>
          <p:cNvPr id="359" name="entering insan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entering insanity</a:t>
            </a:r>
          </a:p>
        </p:txBody>
      </p:sp>
      <p:grpSp>
        <p:nvGrpSpPr>
          <p:cNvPr id="362" name="Image Gallery"/>
          <p:cNvGrpSpPr/>
          <p:nvPr/>
        </p:nvGrpSpPr>
        <p:grpSpPr>
          <a:xfrm>
            <a:off x="2602160" y="2336800"/>
            <a:ext cx="7800480" cy="7844929"/>
            <a:chOff x="0" y="0"/>
            <a:chExt cx="7800478" cy="7844928"/>
          </a:xfrm>
        </p:grpSpPr>
        <p:pic>
          <p:nvPicPr>
            <p:cNvPr id="360" name="vortex-spiral.png" descr="vortex-spiral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378" r="0" b="3378"/>
            <a:stretch>
              <a:fillRect/>
            </a:stretch>
          </p:blipFill>
          <p:spPr>
            <a:xfrm>
              <a:off x="0" y="0"/>
              <a:ext cx="7800479" cy="7273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1" name="Type to enter a caption."/>
            <p:cNvSpPr/>
            <p:nvPr/>
          </p:nvSpPr>
          <p:spPr>
            <a:xfrm>
              <a:off x="0" y="7349628"/>
              <a:ext cx="7800479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airway 111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111</a:t>
            </a:r>
          </a:p>
        </p:txBody>
      </p:sp>
      <p:sp>
        <p:nvSpPr>
          <p:cNvPr id="367" name="thinking is h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thinking is hard</a:t>
            </a:r>
          </a:p>
        </p:txBody>
      </p:sp>
      <p:grpSp>
        <p:nvGrpSpPr>
          <p:cNvPr id="370" name="Image Gallery"/>
          <p:cNvGrpSpPr/>
          <p:nvPr/>
        </p:nvGrpSpPr>
        <p:grpSpPr>
          <a:xfrm>
            <a:off x="294105" y="2371557"/>
            <a:ext cx="6096001" cy="6495467"/>
            <a:chOff x="0" y="0"/>
            <a:chExt cx="6096000" cy="6495465"/>
          </a:xfrm>
        </p:grpSpPr>
        <p:pic>
          <p:nvPicPr>
            <p:cNvPr id="368" name="tumblr_o16n2kBlpX1ta3qyvo1_1280.jpg" descr="tumblr_o16n2kBlpX1ta3qyvo1_1280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22821" b="0"/>
            <a:stretch>
              <a:fillRect/>
            </a:stretch>
          </p:blipFill>
          <p:spPr>
            <a:xfrm>
              <a:off x="0" y="0"/>
              <a:ext cx="6096000" cy="5923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9" name="Type to enter a caption."/>
            <p:cNvSpPr/>
            <p:nvPr/>
          </p:nvSpPr>
          <p:spPr>
            <a:xfrm>
              <a:off x="0" y="6000165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373" name="Image Gallery"/>
          <p:cNvGrpSpPr/>
          <p:nvPr/>
        </p:nvGrpSpPr>
        <p:grpSpPr>
          <a:xfrm>
            <a:off x="6534484" y="2424258"/>
            <a:ext cx="6096001" cy="6390065"/>
            <a:chOff x="0" y="0"/>
            <a:chExt cx="6096000" cy="6390063"/>
          </a:xfrm>
        </p:grpSpPr>
        <p:pic>
          <p:nvPicPr>
            <p:cNvPr id="371" name="Jet-pilot-1-881x515.jpg" descr="Jet-pilot-1-881x515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9378" t="0" r="19378" b="0"/>
            <a:stretch>
              <a:fillRect/>
            </a:stretch>
          </p:blipFill>
          <p:spPr>
            <a:xfrm>
              <a:off x="0" y="0"/>
              <a:ext cx="6096000" cy="5818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2" name="Type to enter a caption."/>
            <p:cNvSpPr/>
            <p:nvPr/>
          </p:nvSpPr>
          <p:spPr>
            <a:xfrm>
              <a:off x="0" y="5894763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  <p:bldP build="whole" bldLvl="1" animBg="1" rev="0" advAuto="0" spid="37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176" name="Mouth and nose - oro/nasopharyngeal air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Mouth and nose - oro/nasopharyngeal airway</a:t>
            </a:r>
          </a:p>
        </p:txBody>
      </p:sp>
      <p:grpSp>
        <p:nvGrpSpPr>
          <p:cNvPr id="179" name="Image Gallery"/>
          <p:cNvGrpSpPr/>
          <p:nvPr/>
        </p:nvGrpSpPr>
        <p:grpSpPr>
          <a:xfrm>
            <a:off x="1718279" y="2130763"/>
            <a:ext cx="8552242" cy="7917774"/>
            <a:chOff x="0" y="0"/>
            <a:chExt cx="8552241" cy="7917772"/>
          </a:xfrm>
        </p:grpSpPr>
        <p:pic>
          <p:nvPicPr>
            <p:cNvPr id="177" name="Mouth_Nose_Lateral_Sagittal.png" descr="Mouth_Nose_Lateral_Sagitta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90" t="0" r="3490" b="0"/>
            <a:stretch>
              <a:fillRect/>
            </a:stretch>
          </p:blipFill>
          <p:spPr>
            <a:xfrm>
              <a:off x="0" y="0"/>
              <a:ext cx="8552242" cy="7346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Type to enter a caption."/>
            <p:cNvSpPr/>
            <p:nvPr/>
          </p:nvSpPr>
          <p:spPr>
            <a:xfrm>
              <a:off x="0" y="7422472"/>
              <a:ext cx="8552242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Airway 112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112</a:t>
            </a:r>
          </a:p>
        </p:txBody>
      </p:sp>
      <p:sp>
        <p:nvSpPr>
          <p:cNvPr id="378" name="2 types of airw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2 types of airways</a:t>
            </a:r>
          </a:p>
        </p:txBody>
      </p:sp>
      <p:sp>
        <p:nvSpPr>
          <p:cNvPr id="379" name="Need a tube yesterday"/>
          <p:cNvSpPr txBox="1"/>
          <p:nvPr>
            <p:ph type="body" sz="quarter" idx="1"/>
          </p:nvPr>
        </p:nvSpPr>
        <p:spPr>
          <a:xfrm>
            <a:off x="342231" y="2791177"/>
            <a:ext cx="5646509" cy="723901"/>
          </a:xfrm>
          <a:prstGeom prst="rect">
            <a:avLst/>
          </a:prstGeom>
        </p:spPr>
        <p:txBody>
          <a:bodyPr/>
          <a:lstStyle/>
          <a:p>
            <a:pPr/>
            <a:r>
              <a:t>Need a tube yesterday</a:t>
            </a:r>
          </a:p>
        </p:txBody>
      </p:sp>
      <p:grpSp>
        <p:nvGrpSpPr>
          <p:cNvPr id="382" name="Image Gallery"/>
          <p:cNvGrpSpPr/>
          <p:nvPr/>
        </p:nvGrpSpPr>
        <p:grpSpPr>
          <a:xfrm>
            <a:off x="7240337" y="1972614"/>
            <a:ext cx="4384613" cy="3774638"/>
            <a:chOff x="0" y="0"/>
            <a:chExt cx="4384612" cy="3774636"/>
          </a:xfrm>
        </p:grpSpPr>
        <p:pic>
          <p:nvPicPr>
            <p:cNvPr id="380" name="images-2.jpeg" descr="images-2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234" r="0" b="1234"/>
            <a:stretch>
              <a:fillRect/>
            </a:stretch>
          </p:blipFill>
          <p:spPr>
            <a:xfrm>
              <a:off x="0" y="0"/>
              <a:ext cx="4384613" cy="3203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Type to enter a caption."/>
            <p:cNvSpPr/>
            <p:nvPr/>
          </p:nvSpPr>
          <p:spPr>
            <a:xfrm>
              <a:off x="0" y="3279336"/>
              <a:ext cx="4384613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sp>
        <p:nvSpPr>
          <p:cNvPr id="383" name="Need a tube today"/>
          <p:cNvSpPr txBox="1"/>
          <p:nvPr/>
        </p:nvSpPr>
        <p:spPr>
          <a:xfrm>
            <a:off x="342231" y="5982219"/>
            <a:ext cx="564650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sz="3400"/>
            </a:lvl1pPr>
          </a:lstStyle>
          <a:p>
            <a:pPr/>
            <a:r>
              <a:t>Need a tube today</a:t>
            </a:r>
          </a:p>
        </p:txBody>
      </p:sp>
      <p:grpSp>
        <p:nvGrpSpPr>
          <p:cNvPr id="386" name="Image Gallery"/>
          <p:cNvGrpSpPr/>
          <p:nvPr/>
        </p:nvGrpSpPr>
        <p:grpSpPr>
          <a:xfrm>
            <a:off x="5694800" y="6142243"/>
            <a:ext cx="7309624" cy="4105694"/>
            <a:chOff x="0" y="0"/>
            <a:chExt cx="7309622" cy="4105692"/>
          </a:xfrm>
        </p:grpSpPr>
        <p:pic>
          <p:nvPicPr>
            <p:cNvPr id="384" name="quote-slow-but-sure-moves-the-might-of-the-gods-euripides-107-47-90.jpg" descr="quote-slow-but-sure-moves-the-might-of-the-gods-euripides-107-47-90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2670" b="0"/>
            <a:stretch>
              <a:fillRect/>
            </a:stretch>
          </p:blipFill>
          <p:spPr>
            <a:xfrm>
              <a:off x="0" y="0"/>
              <a:ext cx="7309623" cy="3534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5" name="Type to enter a caption."/>
            <p:cNvSpPr/>
            <p:nvPr/>
          </p:nvSpPr>
          <p:spPr>
            <a:xfrm>
              <a:off x="0" y="3610392"/>
              <a:ext cx="7309623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3"/>
      <p:bldP build="whole" bldLvl="1" animBg="1" rev="0" advAuto="0" spid="386" grpId="4"/>
      <p:bldP build="whole" bldLvl="1" animBg="1" rev="0" advAuto="0" spid="379" grpId="1"/>
      <p:bldP build="whole" bldLvl="1" animBg="1" rev="0" advAuto="0" spid="38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Image Gallery"/>
          <p:cNvGrpSpPr/>
          <p:nvPr/>
        </p:nvGrpSpPr>
        <p:grpSpPr>
          <a:xfrm>
            <a:off x="2438400" y="4253408"/>
            <a:ext cx="7169696" cy="5678588"/>
            <a:chOff x="0" y="0"/>
            <a:chExt cx="7169695" cy="5678586"/>
          </a:xfrm>
        </p:grpSpPr>
        <p:pic>
          <p:nvPicPr>
            <p:cNvPr id="390" name="Blunt Facial Trauma.jpeg" descr="Blunt Facial Trauma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67" r="0" b="32358"/>
            <a:stretch>
              <a:fillRect/>
            </a:stretch>
          </p:blipFill>
          <p:spPr>
            <a:xfrm>
              <a:off x="90167" y="0"/>
              <a:ext cx="7079529" cy="5107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1" name="Type to enter a caption."/>
            <p:cNvSpPr/>
            <p:nvPr/>
          </p:nvSpPr>
          <p:spPr>
            <a:xfrm>
              <a:off x="0" y="5183286"/>
              <a:ext cx="716969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395" name="Image Gallery"/>
          <p:cNvGrpSpPr/>
          <p:nvPr/>
        </p:nvGrpSpPr>
        <p:grpSpPr>
          <a:xfrm>
            <a:off x="215900" y="-1280729"/>
            <a:ext cx="12192000" cy="6184219"/>
            <a:chOff x="0" y="1971"/>
            <a:chExt cx="12192000" cy="6184218"/>
          </a:xfrm>
        </p:grpSpPr>
        <p:pic>
          <p:nvPicPr>
            <p:cNvPr id="393" name="Lefortes.jpg" descr="Leforte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1971"/>
              <a:ext cx="12192000" cy="5610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4" name="Type to enter a caption."/>
            <p:cNvSpPr/>
            <p:nvPr/>
          </p:nvSpPr>
          <p:spPr>
            <a:xfrm>
              <a:off x="0" y="5690889"/>
              <a:ext cx="12192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1"/>
      <p:bldP build="whole" bldLvl="1" animBg="1" rev="0" advAuto="0" spid="39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Airway 113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113</a:t>
            </a:r>
          </a:p>
        </p:txBody>
      </p:sp>
      <p:sp>
        <p:nvSpPr>
          <p:cNvPr id="398" name="what about cric’s?"/>
          <p:cNvSpPr txBox="1"/>
          <p:nvPr>
            <p:ph type="title"/>
          </p:nvPr>
        </p:nvSpPr>
        <p:spPr>
          <a:xfrm>
            <a:off x="406400" y="1190939"/>
            <a:ext cx="12192000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about cric’s?</a:t>
            </a:r>
          </a:p>
        </p:txBody>
      </p:sp>
      <p:grpSp>
        <p:nvGrpSpPr>
          <p:cNvPr id="401" name="Image Gallery"/>
          <p:cNvGrpSpPr/>
          <p:nvPr/>
        </p:nvGrpSpPr>
        <p:grpSpPr>
          <a:xfrm>
            <a:off x="1548522" y="2099656"/>
            <a:ext cx="9907756" cy="7979988"/>
            <a:chOff x="0" y="0"/>
            <a:chExt cx="9907754" cy="7979986"/>
          </a:xfrm>
        </p:grpSpPr>
        <p:pic>
          <p:nvPicPr>
            <p:cNvPr id="399" name="cartilaginous-cage.jpg" descr="cartilaginous-cag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184" r="0" b="1184"/>
            <a:stretch>
              <a:fillRect/>
            </a:stretch>
          </p:blipFill>
          <p:spPr>
            <a:xfrm>
              <a:off x="0" y="0"/>
              <a:ext cx="9907755" cy="7408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0" name="Type to enter a caption."/>
            <p:cNvSpPr/>
            <p:nvPr/>
          </p:nvSpPr>
          <p:spPr>
            <a:xfrm>
              <a:off x="0" y="7484686"/>
              <a:ext cx="9907755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Airway 114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114</a:t>
            </a:r>
          </a:p>
        </p:txBody>
      </p:sp>
      <p:sp>
        <p:nvSpPr>
          <p:cNvPr id="406" name="The perfect airway"/>
          <p:cNvSpPr txBox="1"/>
          <p:nvPr>
            <p:ph type="title"/>
          </p:nvPr>
        </p:nvSpPr>
        <p:spPr>
          <a:xfrm>
            <a:off x="406400" y="1234972"/>
            <a:ext cx="12192000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The perfect airway</a:t>
            </a:r>
          </a:p>
        </p:txBody>
      </p:sp>
      <p:grpSp>
        <p:nvGrpSpPr>
          <p:cNvPr id="409" name="Image Gallery"/>
          <p:cNvGrpSpPr/>
          <p:nvPr/>
        </p:nvGrpSpPr>
        <p:grpSpPr>
          <a:xfrm>
            <a:off x="282042" y="2187721"/>
            <a:ext cx="12440716" cy="8083572"/>
            <a:chOff x="0" y="0"/>
            <a:chExt cx="12440715" cy="8083570"/>
          </a:xfrm>
        </p:grpSpPr>
        <p:pic>
          <p:nvPicPr>
            <p:cNvPr id="407" name="XJFeoig.jpg" descr="XJFeoig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507" r="0" b="2507"/>
            <a:stretch>
              <a:fillRect/>
            </a:stretch>
          </p:blipFill>
          <p:spPr>
            <a:xfrm>
              <a:off x="0" y="0"/>
              <a:ext cx="12440716" cy="75120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8" name="Type to enter a caption."/>
            <p:cNvSpPr/>
            <p:nvPr/>
          </p:nvSpPr>
          <p:spPr>
            <a:xfrm>
              <a:off x="0" y="7588270"/>
              <a:ext cx="12440716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Airway 115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115</a:t>
            </a:r>
          </a:p>
        </p:txBody>
      </p:sp>
      <p:sp>
        <p:nvSpPr>
          <p:cNvPr id="414" name="The Procedure itself - the check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The Procedure itself - the checklist</a:t>
            </a:r>
          </a:p>
        </p:txBody>
      </p:sp>
      <p:sp>
        <p:nvSpPr>
          <p:cNvPr id="415" name="Prepa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2600"/>
              </a:spcBef>
              <a:defRPr sz="3230"/>
            </a:pPr>
            <a:r>
              <a:t>Preparation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Pre-oxygenation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Pretreatment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Paralysis with induction 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Protection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Placement</a:t>
            </a:r>
          </a:p>
          <a:p>
            <a:pPr marL="422275" indent="-422275" defTabSz="554990">
              <a:spcBef>
                <a:spcPts val="2600"/>
              </a:spcBef>
              <a:defRPr sz="3230"/>
            </a:pPr>
            <a:r>
              <a:t>Post intubation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Image Gallery"/>
          <p:cNvGrpSpPr/>
          <p:nvPr/>
        </p:nvGrpSpPr>
        <p:grpSpPr>
          <a:xfrm>
            <a:off x="53473" y="16042"/>
            <a:ext cx="13004801" cy="10308348"/>
            <a:chOff x="0" y="0"/>
            <a:chExt cx="13004800" cy="10308347"/>
          </a:xfrm>
        </p:grpSpPr>
        <p:pic>
          <p:nvPicPr>
            <p:cNvPr id="419" name="d69f6abe102d315025459788e06b0d24.jpg" descr="d69f6abe102d315025459788e06b0d2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973" t="0" r="12897" b="0"/>
            <a:stretch>
              <a:fillRect/>
            </a:stretch>
          </p:blipFill>
          <p:spPr>
            <a:xfrm>
              <a:off x="0" y="0"/>
              <a:ext cx="13004800" cy="97368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0" name="Type to enter a caption."/>
            <p:cNvSpPr/>
            <p:nvPr/>
          </p:nvSpPr>
          <p:spPr>
            <a:xfrm>
              <a:off x="0" y="9813047"/>
              <a:ext cx="130048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sp>
        <p:nvSpPr>
          <p:cNvPr id="422" name="Airway 1,000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1,000</a:t>
            </a:r>
          </a:p>
        </p:txBody>
      </p:sp>
      <p:sp>
        <p:nvSpPr>
          <p:cNvPr id="423" name="Drugs and more drugs"/>
          <p:cNvSpPr txBox="1"/>
          <p:nvPr>
            <p:ph type="title"/>
          </p:nvPr>
        </p:nvSpPr>
        <p:spPr>
          <a:xfrm>
            <a:off x="278063" y="1072183"/>
            <a:ext cx="12192001" cy="72390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Drugs and more drugs </a:t>
            </a:r>
          </a:p>
        </p:txBody>
      </p:sp>
      <p:sp>
        <p:nvSpPr>
          <p:cNvPr id="424" name="Etomidate…"/>
          <p:cNvSpPr txBox="1"/>
          <p:nvPr>
            <p:ph type="body" idx="1"/>
          </p:nvPr>
        </p:nvSpPr>
        <p:spPr>
          <a:xfrm>
            <a:off x="406400" y="2205890"/>
            <a:ext cx="12192000" cy="67789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699EA"/>
                </a:solidFill>
              </a:defRPr>
            </a:pPr>
            <a:r>
              <a:t>Etomidate</a:t>
            </a:r>
          </a:p>
          <a:p>
            <a:pPr>
              <a:defRPr>
                <a:solidFill>
                  <a:srgbClr val="E699EA"/>
                </a:solidFill>
              </a:defRPr>
            </a:pPr>
            <a:r>
              <a:t>Ketamine</a:t>
            </a:r>
          </a:p>
          <a:p>
            <a:pPr>
              <a:defRPr>
                <a:solidFill>
                  <a:srgbClr val="E699EA"/>
                </a:solidFill>
              </a:defRPr>
            </a:pPr>
            <a:r>
              <a:t>Succinylcholine</a:t>
            </a:r>
          </a:p>
          <a:p>
            <a:pPr>
              <a:defRPr>
                <a:solidFill>
                  <a:srgbClr val="E699EA"/>
                </a:solidFill>
              </a:defRPr>
            </a:pPr>
            <a:r>
              <a:t>Rocuronium</a:t>
            </a:r>
          </a:p>
          <a:p>
            <a:pPr>
              <a:defRPr>
                <a:solidFill>
                  <a:srgbClr val="E699EA"/>
                </a:solidFill>
              </a:defRPr>
            </a:pPr>
            <a:r>
              <a:t>Vecuronium</a:t>
            </a:r>
          </a:p>
          <a:p>
            <a:pPr>
              <a:defRPr>
                <a:solidFill>
                  <a:srgbClr val="E699EA"/>
                </a:solidFill>
              </a:defRPr>
            </a:pPr>
            <a:r>
              <a:t>Fentanyl</a:t>
            </a:r>
          </a:p>
          <a:p>
            <a:pPr>
              <a:defRPr>
                <a:solidFill>
                  <a:srgbClr val="E699EA"/>
                </a:solidFill>
              </a:defRPr>
            </a:pPr>
            <a:r>
              <a:t>Versed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airway 2,000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2,000</a:t>
            </a:r>
          </a:p>
        </p:txBody>
      </p:sp>
      <p:sp>
        <p:nvSpPr>
          <p:cNvPr id="429" name="What about your department?"/>
          <p:cNvSpPr txBox="1"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about your department?</a:t>
            </a:r>
          </a:p>
        </p:txBody>
      </p:sp>
      <p:sp>
        <p:nvSpPr>
          <p:cNvPr id="430" name="How many a year?…"/>
          <p:cNvSpPr txBox="1"/>
          <p:nvPr>
            <p:ph type="body" sz="quarter" idx="1"/>
          </p:nvPr>
        </p:nvSpPr>
        <p:spPr>
          <a:xfrm>
            <a:off x="406400" y="2749550"/>
            <a:ext cx="12192000" cy="1938636"/>
          </a:xfrm>
          <a:prstGeom prst="rect">
            <a:avLst/>
          </a:prstGeom>
        </p:spPr>
        <p:txBody>
          <a:bodyPr/>
          <a:lstStyle/>
          <a:p>
            <a:pPr/>
            <a:r>
              <a:t>How many a year?</a:t>
            </a:r>
          </a:p>
          <a:p>
            <a:pPr/>
            <a:r>
              <a:t>What is the success/fail rate?</a:t>
            </a:r>
          </a:p>
        </p:txBody>
      </p:sp>
      <p:grpSp>
        <p:nvGrpSpPr>
          <p:cNvPr id="433" name="Image Gallery"/>
          <p:cNvGrpSpPr/>
          <p:nvPr/>
        </p:nvGrpSpPr>
        <p:grpSpPr>
          <a:xfrm>
            <a:off x="292100" y="4601964"/>
            <a:ext cx="6129090" cy="9296897"/>
            <a:chOff x="0" y="0"/>
            <a:chExt cx="6129089" cy="9296896"/>
          </a:xfrm>
        </p:grpSpPr>
        <p:pic>
          <p:nvPicPr>
            <p:cNvPr id="431" name="Overall Procedure Success Rate by Attempt - Advanced Airway Report.pdf" descr="Overall Procedure Success Rate by Attempt - Advanced Airway Report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97" t="0" r="297" b="0"/>
            <a:stretch>
              <a:fillRect/>
            </a:stretch>
          </p:blipFill>
          <p:spPr>
            <a:xfrm>
              <a:off x="0" y="0"/>
              <a:ext cx="6129090" cy="8725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2" name="Type to enter a caption."/>
            <p:cNvSpPr/>
            <p:nvPr/>
          </p:nvSpPr>
          <p:spPr>
            <a:xfrm>
              <a:off x="0" y="8801596"/>
              <a:ext cx="612909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436" name="Image Gallery"/>
          <p:cNvGrpSpPr/>
          <p:nvPr/>
        </p:nvGrpSpPr>
        <p:grpSpPr>
          <a:xfrm>
            <a:off x="6667500" y="4643189"/>
            <a:ext cx="6096000" cy="9214446"/>
            <a:chOff x="0" y="0"/>
            <a:chExt cx="6096000" cy="9214445"/>
          </a:xfrm>
        </p:grpSpPr>
        <p:pic>
          <p:nvPicPr>
            <p:cNvPr id="434" name="Procedure Success Rate - Orotracheal Intubation Report.pdf" descr="Procedure Success Rate - Orotracheal Intubation Report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4" t="0" r="94" b="0"/>
            <a:stretch>
              <a:fillRect/>
            </a:stretch>
          </p:blipFill>
          <p:spPr>
            <a:xfrm>
              <a:off x="0" y="0"/>
              <a:ext cx="6096000" cy="8642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5" name="Type to enter a caption."/>
            <p:cNvSpPr/>
            <p:nvPr/>
          </p:nvSpPr>
          <p:spPr>
            <a:xfrm>
              <a:off x="0" y="8719145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30" grpId="1"/>
      <p:bldP build="whole" bldLvl="1" animBg="1" rev="0" advAuto="0" spid="433" grpId="2"/>
      <p:bldP build="whole" bldLvl="1" animBg="1" rev="0" advAuto="0" spid="436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airway 2,000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2,000</a:t>
            </a:r>
          </a:p>
        </p:txBody>
      </p:sp>
      <p:sp>
        <p:nvSpPr>
          <p:cNvPr id="441" name="What about your department?"/>
          <p:cNvSpPr txBox="1"/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about your department?</a:t>
            </a:r>
          </a:p>
        </p:txBody>
      </p:sp>
      <p:sp>
        <p:nvSpPr>
          <p:cNvPr id="442" name="How many since ESO started?…"/>
          <p:cNvSpPr txBox="1"/>
          <p:nvPr>
            <p:ph type="body" sz="quarter" idx="1"/>
          </p:nvPr>
        </p:nvSpPr>
        <p:spPr>
          <a:xfrm>
            <a:off x="406400" y="2749550"/>
            <a:ext cx="12192000" cy="1938636"/>
          </a:xfrm>
          <a:prstGeom prst="rect">
            <a:avLst/>
          </a:prstGeom>
        </p:spPr>
        <p:txBody>
          <a:bodyPr/>
          <a:lstStyle/>
          <a:p>
            <a:pPr/>
            <a:r>
              <a:t>How many since ESO started?</a:t>
            </a:r>
          </a:p>
          <a:p>
            <a:pPr/>
            <a:r>
              <a:t>What is the success/fail rate?</a:t>
            </a:r>
          </a:p>
        </p:txBody>
      </p:sp>
      <p:grpSp>
        <p:nvGrpSpPr>
          <p:cNvPr id="445" name="Image Gallery"/>
          <p:cNvGrpSpPr/>
          <p:nvPr/>
        </p:nvGrpSpPr>
        <p:grpSpPr>
          <a:xfrm>
            <a:off x="165768" y="4427621"/>
            <a:ext cx="6256422" cy="5696181"/>
            <a:chOff x="0" y="0"/>
            <a:chExt cx="6256421" cy="5696179"/>
          </a:xfrm>
        </p:grpSpPr>
        <p:pic>
          <p:nvPicPr>
            <p:cNvPr id="443" name="Screen Shot 2020-03-07 at 2.13.53 PM.png" descr="Screen Shot 2020-03-07 at 2.13.53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65" t="0" r="865" b="0"/>
            <a:stretch>
              <a:fillRect/>
            </a:stretch>
          </p:blipFill>
          <p:spPr>
            <a:xfrm>
              <a:off x="0" y="0"/>
              <a:ext cx="6256422" cy="5124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Type to enter a caption."/>
            <p:cNvSpPr/>
            <p:nvPr/>
          </p:nvSpPr>
          <p:spPr>
            <a:xfrm>
              <a:off x="0" y="5200879"/>
              <a:ext cx="6256422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448" name="Image Gallery"/>
          <p:cNvGrpSpPr/>
          <p:nvPr/>
        </p:nvGrpSpPr>
        <p:grpSpPr>
          <a:xfrm>
            <a:off x="6486357" y="4427652"/>
            <a:ext cx="6256423" cy="5696118"/>
            <a:chOff x="0" y="0"/>
            <a:chExt cx="6256421" cy="5696117"/>
          </a:xfrm>
        </p:grpSpPr>
        <p:pic>
          <p:nvPicPr>
            <p:cNvPr id="446" name="Screen Shot 2020-03-07 at 2.13.25 PM.png" descr="Screen Shot 2020-03-07 at 2.13.25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69" t="0" r="769" b="0"/>
            <a:stretch>
              <a:fillRect/>
            </a:stretch>
          </p:blipFill>
          <p:spPr>
            <a:xfrm>
              <a:off x="0" y="0"/>
              <a:ext cx="6256422" cy="5124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7" name="Type to enter a caption."/>
            <p:cNvSpPr/>
            <p:nvPr/>
          </p:nvSpPr>
          <p:spPr>
            <a:xfrm>
              <a:off x="0" y="5200817"/>
              <a:ext cx="6256422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2"/>
      <p:bldP build="p" bldLvl="5" animBg="1" rev="0" advAuto="0" spid="442" grpId="1"/>
      <p:bldP build="whole" bldLvl="1" animBg="1" rev="0" advAuto="0" spid="448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airway 2,000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2,000</a:t>
            </a:r>
          </a:p>
        </p:txBody>
      </p:sp>
      <p:sp>
        <p:nvSpPr>
          <p:cNvPr id="453" name="What about your depart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What about your department?</a:t>
            </a:r>
          </a:p>
        </p:txBody>
      </p:sp>
      <p:sp>
        <p:nvSpPr>
          <p:cNvPr id="454" name="What is this comparable to?…"/>
          <p:cNvSpPr txBox="1"/>
          <p:nvPr>
            <p:ph type="body" sz="half" idx="1"/>
          </p:nvPr>
        </p:nvSpPr>
        <p:spPr>
          <a:xfrm>
            <a:off x="213894" y="2791177"/>
            <a:ext cx="6096001" cy="6108701"/>
          </a:xfrm>
          <a:prstGeom prst="rect">
            <a:avLst/>
          </a:prstGeom>
        </p:spPr>
        <p:txBody>
          <a:bodyPr/>
          <a:lstStyle/>
          <a:p>
            <a:pPr/>
            <a:r>
              <a:t>What is this comparable to? </a:t>
            </a:r>
          </a:p>
          <a:p>
            <a:pPr/>
            <a:r>
              <a:t>How do we change it for the better?</a:t>
            </a:r>
          </a:p>
          <a:p>
            <a:pPr/>
            <a:r>
              <a:t>Examples</a:t>
            </a:r>
          </a:p>
        </p:txBody>
      </p:sp>
      <p:grpSp>
        <p:nvGrpSpPr>
          <p:cNvPr id="457" name="Image Gallery"/>
          <p:cNvGrpSpPr/>
          <p:nvPr/>
        </p:nvGrpSpPr>
        <p:grpSpPr>
          <a:xfrm>
            <a:off x="6566568" y="2791177"/>
            <a:ext cx="6096001" cy="7264860"/>
            <a:chOff x="0" y="0"/>
            <a:chExt cx="6096000" cy="7264859"/>
          </a:xfrm>
        </p:grpSpPr>
        <p:pic>
          <p:nvPicPr>
            <p:cNvPr id="455" name="Screen Shot 2020-03-07 at 2.14.20 PM.png" descr="Screen Shot 2020-03-07 at 2.14.20 PM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4" r="0" b="34"/>
            <a:stretch>
              <a:fillRect/>
            </a:stretch>
          </p:blipFill>
          <p:spPr>
            <a:xfrm>
              <a:off x="0" y="0"/>
              <a:ext cx="6096000" cy="6693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6" name="Type to enter a caption."/>
            <p:cNvSpPr/>
            <p:nvPr/>
          </p:nvSpPr>
          <p:spPr>
            <a:xfrm>
              <a:off x="0" y="6769559"/>
              <a:ext cx="609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7" grpId="2"/>
      <p:bldP build="p" bldLvl="5" animBg="1" rev="0" advAuto="0" spid="45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Airway 2,000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 2,000</a:t>
            </a:r>
          </a:p>
        </p:txBody>
      </p:sp>
      <p:sp>
        <p:nvSpPr>
          <p:cNvPr id="462" name="Homework? wha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Homework? what? </a:t>
            </a:r>
          </a:p>
        </p:txBody>
      </p:sp>
      <p:sp>
        <p:nvSpPr>
          <p:cNvPr id="463" name="https://prehospitalmed.com/category/airway/   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https://prehospitalmed.com/category/airway/</a:t>
            </a:r>
            <a:r>
              <a:t>   x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3" invalidUrl="" action="" tgtFrame="" tooltip="" history="1" highlightClick="0" endSnd="0"/>
              </a:rPr>
              <a:t>https://emcrit.org/emcrit/emcrit-intubation-checklist/</a:t>
            </a:r>
            <a:r>
              <a:t>  x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4" invalidUrl="" action="" tgtFrame="" tooltip="" history="1" highlightClick="0" endSnd="0"/>
              </a:rPr>
              <a:t>https://emcrit.org/emcrit/toughness-michael-lauria-i/</a:t>
            </a:r>
            <a:r>
              <a:t>  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5" invalidUrl="" action="" tgtFrame="" tooltip="" history="1" highlightClick="0" endSnd="0"/>
              </a:rPr>
              <a:t>https://emcrit.org/emcrit/situation-awareness-resuscitation-mike-lauria/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6" invalidUrl="" action="" tgtFrame="" tooltip="" history="1" highlightClick="0" endSnd="0"/>
              </a:rPr>
              <a:t>https://emcrit.org/emcrit/levitan-surgical-airway/</a:t>
            </a:r>
            <a:r>
              <a:t>  x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7" invalidUrl="" action="" tgtFrame="" tooltip="" history="1" highlightClick="0" endSnd="0"/>
              </a:rPr>
              <a:t>https://emcrit.org/emcrit/motr-commission-and-omission/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8" invalidUrl="" action="" tgtFrame="" tooltip="" history="1" highlightClick="0" endSnd="0"/>
              </a:rPr>
              <a:t>https://emcrit.org/emcrit/john-hinds-on-crack-the-chest-get-crucified/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9" invalidUrl="" action="" tgtFrame="" tooltip="" history="1" highlightClick="0" endSnd="0"/>
              </a:rPr>
              <a:t>https://www.foamfrat.com/index.php/foamfratpodcast/14-foamfrat-podcast/565-podcast-91-ketamine-analgesia,-rsi,-and-everything-in-between-w-michael-perlmutter</a:t>
            </a:r>
            <a:r>
              <a:t>  x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10" invalidUrl="" action="" tgtFrame="" tooltip="" history="1" highlightClick="0" endSnd="0"/>
              </a:rPr>
              <a:t>https://www.uptodate.com/home</a:t>
            </a:r>
          </a:p>
          <a:p>
            <a:pPr marL="271145" indent="-271145" defTabSz="356362">
              <a:spcBef>
                <a:spcPts val="1700"/>
              </a:spcBef>
              <a:defRPr sz="2074"/>
            </a:pPr>
            <a:r>
              <a:rPr u="sng">
                <a:solidFill>
                  <a:schemeClr val="accent1"/>
                </a:solidFill>
                <a:hlinkClick r:id="rId11" invalidUrl="" action="" tgtFrame="" tooltip="" history="1" highlightClick="0" endSnd="0"/>
              </a:rPr>
              <a:t>https://pubchem.ncbi.nlm.nih.gov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182" name="Neck - trachea &amp; laryngopharyn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Neck - trachea &amp; laryngopharynx</a:t>
            </a:r>
          </a:p>
        </p:txBody>
      </p:sp>
      <p:grpSp>
        <p:nvGrpSpPr>
          <p:cNvPr id="185" name="Image Gallery"/>
          <p:cNvGrpSpPr/>
          <p:nvPr/>
        </p:nvGrpSpPr>
        <p:grpSpPr>
          <a:xfrm>
            <a:off x="914400" y="2245894"/>
            <a:ext cx="11176000" cy="8025921"/>
            <a:chOff x="0" y="0"/>
            <a:chExt cx="11176000" cy="8025919"/>
          </a:xfrm>
        </p:grpSpPr>
        <p:pic>
          <p:nvPicPr>
            <p:cNvPr id="183" name="half_head_for_diagram1340121911484.png" descr="half_head_for_diagram134012191148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693" r="0" b="3693"/>
            <a:stretch>
              <a:fillRect/>
            </a:stretch>
          </p:blipFill>
          <p:spPr>
            <a:xfrm>
              <a:off x="0" y="0"/>
              <a:ext cx="11176000" cy="745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Type to enter a caption."/>
            <p:cNvSpPr/>
            <p:nvPr/>
          </p:nvSpPr>
          <p:spPr>
            <a:xfrm>
              <a:off x="0" y="7530619"/>
              <a:ext cx="11176000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188" name="chest - Thoracic Air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chest - Thoracic Airway </a:t>
            </a:r>
          </a:p>
        </p:txBody>
      </p:sp>
      <p:grpSp>
        <p:nvGrpSpPr>
          <p:cNvPr id="191" name="Image Gallery"/>
          <p:cNvGrpSpPr/>
          <p:nvPr/>
        </p:nvGrpSpPr>
        <p:grpSpPr>
          <a:xfrm>
            <a:off x="7648073" y="1862158"/>
            <a:ext cx="4316372" cy="7629484"/>
            <a:chOff x="0" y="0"/>
            <a:chExt cx="4316370" cy="7629483"/>
          </a:xfrm>
        </p:grpSpPr>
        <p:pic>
          <p:nvPicPr>
            <p:cNvPr id="189" name="getimage.php.jpeg" descr="getimage.php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73" t="0" r="2573" b="0"/>
            <a:stretch>
              <a:fillRect/>
            </a:stretch>
          </p:blipFill>
          <p:spPr>
            <a:xfrm>
              <a:off x="0" y="0"/>
              <a:ext cx="4316371" cy="7057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Type to enter a caption."/>
            <p:cNvSpPr/>
            <p:nvPr/>
          </p:nvSpPr>
          <p:spPr>
            <a:xfrm>
              <a:off x="0" y="7134183"/>
              <a:ext cx="4316371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  <p:grpSp>
        <p:nvGrpSpPr>
          <p:cNvPr id="194" name="Image Gallery"/>
          <p:cNvGrpSpPr/>
          <p:nvPr/>
        </p:nvGrpSpPr>
        <p:grpSpPr>
          <a:xfrm>
            <a:off x="647764" y="2571331"/>
            <a:ext cx="6453454" cy="7036638"/>
            <a:chOff x="0" y="0"/>
            <a:chExt cx="6453453" cy="7036637"/>
          </a:xfrm>
        </p:grpSpPr>
        <p:pic>
          <p:nvPicPr>
            <p:cNvPr id="192" name="YxITyvWWwSjoPwfk1YT2Kw_Lobus_medius_pulmonis_dextri_01.png.jpeg" descr="YxITyvWWwSjoPwfk1YT2Kw_Lobus_medius_pulmonis_dextri_01.png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0" t="0" r="90" b="0"/>
            <a:stretch>
              <a:fillRect/>
            </a:stretch>
          </p:blipFill>
          <p:spPr>
            <a:xfrm>
              <a:off x="0" y="0"/>
              <a:ext cx="6453454" cy="6465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Type to enter a caption."/>
            <p:cNvSpPr/>
            <p:nvPr/>
          </p:nvSpPr>
          <p:spPr>
            <a:xfrm>
              <a:off x="0" y="6541337"/>
              <a:ext cx="6453454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spcBef>
                  <a:spcPts val="0"/>
                </a:spcBef>
              </a:lvl1pPr>
            </a:lstStyle>
            <a:p>
              <a:pPr/>
              <a:r>
                <a:t>Type to enter a caption.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whole" bldLvl="1" animBg="1" rev="0" advAuto="0" spid="19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197" name="Interven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Interventions</a:t>
            </a:r>
          </a:p>
        </p:txBody>
      </p:sp>
      <p:sp>
        <p:nvSpPr>
          <p:cNvPr id="198" name="NC/NR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NC/NRB</a:t>
            </a:r>
          </a:p>
          <a:p>
            <a:pPr/>
            <a:r>
              <a:t>BVM</a:t>
            </a:r>
          </a:p>
          <a:p>
            <a:pPr/>
            <a:r>
              <a:t>NPA/OPA</a:t>
            </a:r>
          </a:p>
          <a:p>
            <a:pPr/>
            <a:r>
              <a:t>Advanced Airway (bypassing oropharynx) - King/iGel/LMA/ET-Tube</a:t>
            </a:r>
          </a:p>
          <a:p>
            <a:pPr/>
            <a:r>
              <a:t>Surgical Interventions - Cric/chest tube/decompression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201" name="Nasal Cannula / Non-rebrea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Nasal Cannula / Non-rebreather</a:t>
            </a:r>
          </a:p>
        </p:txBody>
      </p:sp>
      <p:grpSp>
        <p:nvGrpSpPr>
          <p:cNvPr id="204" name="Image Gallery"/>
          <p:cNvGrpSpPr/>
          <p:nvPr/>
        </p:nvGrpSpPr>
        <p:grpSpPr>
          <a:xfrm>
            <a:off x="239301" y="2369863"/>
            <a:ext cx="5923729" cy="6236926"/>
            <a:chOff x="0" y="0"/>
            <a:chExt cx="5923728" cy="6236924"/>
          </a:xfrm>
        </p:grpSpPr>
        <p:pic>
          <p:nvPicPr>
            <p:cNvPr id="202" name="ACEP_0418_pg18b.png" descr="ACEP_0418_pg18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998" t="0" r="0" b="0"/>
            <a:stretch>
              <a:fillRect/>
            </a:stretch>
          </p:blipFill>
          <p:spPr>
            <a:xfrm>
              <a:off x="0" y="0"/>
              <a:ext cx="5923729" cy="4293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Indications: Minor Trauma, no immediate airway compromise, low SaO2, Pre-intubation, &amp; non trauma patients…"/>
            <p:cNvSpPr/>
            <p:nvPr/>
          </p:nvSpPr>
          <p:spPr>
            <a:xfrm>
              <a:off x="0" y="4370024"/>
              <a:ext cx="5923729" cy="186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Minor Trauma, no immediate airway compromise, low SaO2, Pre-intubation, &amp; non trauma patients</a:t>
              </a:r>
            </a:p>
            <a:p>
              <a:pPr>
                <a:spcBef>
                  <a:spcPts val="0"/>
                </a:spcBef>
              </a:pPr>
              <a:r>
                <a:t>Contraindications: Nasal trauma, nasal occlusion (epistaxis)</a:t>
              </a:r>
            </a:p>
          </p:txBody>
        </p:sp>
      </p:grpSp>
      <p:grpSp>
        <p:nvGrpSpPr>
          <p:cNvPr id="207" name="Image Gallery"/>
          <p:cNvGrpSpPr/>
          <p:nvPr/>
        </p:nvGrpSpPr>
        <p:grpSpPr>
          <a:xfrm>
            <a:off x="6873730" y="2332102"/>
            <a:ext cx="5923729" cy="5969548"/>
            <a:chOff x="0" y="0"/>
            <a:chExt cx="5923728" cy="5969547"/>
          </a:xfrm>
        </p:grpSpPr>
        <p:pic>
          <p:nvPicPr>
            <p:cNvPr id="205" name="1804JEMSmer-p04.jpg" descr="1804JEMSmer-p04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6005" r="0" b="38674"/>
            <a:stretch>
              <a:fillRect/>
            </a:stretch>
          </p:blipFill>
          <p:spPr>
            <a:xfrm>
              <a:off x="0" y="0"/>
              <a:ext cx="5923729" cy="4369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Indications: minor/major trauma, low SaO2, no immediate airway compromise, pre-intubation…"/>
            <p:cNvSpPr/>
            <p:nvPr/>
          </p:nvSpPr>
          <p:spPr>
            <a:xfrm>
              <a:off x="0" y="4445547"/>
              <a:ext cx="5923729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minor/major trauma, low SaO2, no immediate airway compromise, pre-intubation</a:t>
              </a:r>
            </a:p>
            <a:p>
              <a:pPr>
                <a:spcBef>
                  <a:spcPts val="0"/>
                </a:spcBef>
              </a:pPr>
              <a:r>
                <a:t>Contraindication: maxillofacial trauma, general airway occlusion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210" name="BVM/NPA/OP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BVM/NPA/OPA</a:t>
            </a:r>
          </a:p>
        </p:txBody>
      </p:sp>
      <p:grpSp>
        <p:nvGrpSpPr>
          <p:cNvPr id="213" name="Image Gallery"/>
          <p:cNvGrpSpPr/>
          <p:nvPr/>
        </p:nvGrpSpPr>
        <p:grpSpPr>
          <a:xfrm>
            <a:off x="202168" y="2470714"/>
            <a:ext cx="4654245" cy="6146510"/>
            <a:chOff x="0" y="0"/>
            <a:chExt cx="4654243" cy="6146509"/>
          </a:xfrm>
        </p:grpSpPr>
        <p:pic>
          <p:nvPicPr>
            <p:cNvPr id="211" name="content_qdchesttrauma.jpg" descr="content_qdchesttrauma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551" t="0" r="0" b="0"/>
            <a:stretch>
              <a:fillRect/>
            </a:stretch>
          </p:blipFill>
          <p:spPr>
            <a:xfrm>
              <a:off x="0" y="0"/>
              <a:ext cx="4654244" cy="38605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Indications: Used in conjunction with NPA/OPA/ET-tubes, low SaO2, non-obstructive airway compromise…"/>
            <p:cNvSpPr/>
            <p:nvPr/>
          </p:nvSpPr>
          <p:spPr>
            <a:xfrm>
              <a:off x="0" y="3936709"/>
              <a:ext cx="4654244" cy="220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Used in conjunction with NPA/OPA/ET-tubes, low SaO2, non-obstructive airway compromise</a:t>
              </a:r>
            </a:p>
            <a:p>
              <a:pPr>
                <a:spcBef>
                  <a:spcPts val="0"/>
                </a:spcBef>
              </a:pPr>
              <a:r>
                <a:t>Contraindications: obstructed airway, tracheal perforation, c-spine trauma (relative), </a:t>
              </a:r>
            </a:p>
          </p:txBody>
        </p:sp>
      </p:grpSp>
      <p:grpSp>
        <p:nvGrpSpPr>
          <p:cNvPr id="216" name="Image Gallery"/>
          <p:cNvGrpSpPr/>
          <p:nvPr/>
        </p:nvGrpSpPr>
        <p:grpSpPr>
          <a:xfrm>
            <a:off x="5103723" y="2509216"/>
            <a:ext cx="3070726" cy="7364068"/>
            <a:chOff x="0" y="0"/>
            <a:chExt cx="3070724" cy="7364066"/>
          </a:xfrm>
        </p:grpSpPr>
        <p:pic>
          <p:nvPicPr>
            <p:cNvPr id="214" name="Overall trauma.jpeg" descr="Overall trauma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711" t="0" r="6711" b="0"/>
            <a:stretch>
              <a:fillRect/>
            </a:stretch>
          </p:blipFill>
          <p:spPr>
            <a:xfrm>
              <a:off x="0" y="0"/>
              <a:ext cx="3070725" cy="47351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Indications: Obviously trauma, obesity, mouth trauma, apnea…"/>
            <p:cNvSpPr/>
            <p:nvPr/>
          </p:nvSpPr>
          <p:spPr>
            <a:xfrm>
              <a:off x="0" y="4811366"/>
              <a:ext cx="3070725" cy="2552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Obviously trauma, obesity, mouth trauma, apnea</a:t>
              </a:r>
            </a:p>
            <a:p>
              <a:pPr>
                <a:spcBef>
                  <a:spcPts val="0"/>
                </a:spcBef>
              </a:pPr>
              <a:r>
                <a:t>Contraindications: Consciousness, (head trauma?), obstructed lower airway</a:t>
              </a:r>
            </a:p>
          </p:txBody>
        </p:sp>
      </p:grpSp>
      <p:grpSp>
        <p:nvGrpSpPr>
          <p:cNvPr id="219" name="Image Gallery"/>
          <p:cNvGrpSpPr/>
          <p:nvPr/>
        </p:nvGrpSpPr>
        <p:grpSpPr>
          <a:xfrm>
            <a:off x="8421759" y="2446135"/>
            <a:ext cx="4654245" cy="4915739"/>
            <a:chOff x="0" y="0"/>
            <a:chExt cx="4654243" cy="4915737"/>
          </a:xfrm>
        </p:grpSpPr>
        <p:pic>
          <p:nvPicPr>
            <p:cNvPr id="217" name="3-s2.0-B9780323400534000317-f031-011-9780323400534.jpg" descr="3-s2.0-B9780323400534000317-f031-011-9780323400534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995" t="0" r="1995" b="0"/>
            <a:stretch>
              <a:fillRect/>
            </a:stretch>
          </p:blipFill>
          <p:spPr>
            <a:xfrm>
              <a:off x="0" y="0"/>
              <a:ext cx="4654244" cy="3315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Indications: obesity, difficult bagging, nasal trauma, apnea…"/>
            <p:cNvSpPr/>
            <p:nvPr/>
          </p:nvSpPr>
          <p:spPr>
            <a:xfrm>
              <a:off x="0" y="3391737"/>
              <a:ext cx="4654244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obesity, difficult bagging, nasal trauma, apnea</a:t>
              </a:r>
            </a:p>
            <a:p>
              <a:pPr>
                <a:spcBef>
                  <a:spcPts val="0"/>
                </a:spcBef>
              </a:pPr>
              <a:r>
                <a:t>Contraindications: Oral trauma, gag reflex, obstructed lower airway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2"/>
      <p:bldP build="whole" bldLvl="1" animBg="1" rev="0" advAuto="0" spid="219" grpId="3"/>
      <p:bldP build="whole" bldLvl="1" animBg="1" rev="0" advAuto="0" spid="2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irway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Airway</a:t>
            </a:r>
          </a:p>
        </p:txBody>
      </p:sp>
      <p:sp>
        <p:nvSpPr>
          <p:cNvPr id="222" name="Igel/king/Et-tu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Igel/king/Et-tube</a:t>
            </a:r>
          </a:p>
        </p:txBody>
      </p:sp>
      <p:grpSp>
        <p:nvGrpSpPr>
          <p:cNvPr id="225" name="Image Gallery"/>
          <p:cNvGrpSpPr/>
          <p:nvPr/>
        </p:nvGrpSpPr>
        <p:grpSpPr>
          <a:xfrm>
            <a:off x="251679" y="2607045"/>
            <a:ext cx="3859415" cy="4948005"/>
            <a:chOff x="0" y="0"/>
            <a:chExt cx="3859414" cy="4948003"/>
          </a:xfrm>
        </p:grpSpPr>
        <p:pic>
          <p:nvPicPr>
            <p:cNvPr id="223" name="anaesthesia_shot_i-gel-011ef8e1abdec213c9654b907b88b4bd.jpg" descr="anaesthesia_shot_i-gel-011ef8e1abdec213c9654b907b88b4b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28556" b="0"/>
            <a:stretch>
              <a:fillRect/>
            </a:stretch>
          </p:blipFill>
          <p:spPr>
            <a:xfrm>
              <a:off x="0" y="0"/>
              <a:ext cx="3859415" cy="30049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" name="Indications: need for advanced airway, failed intubation…"/>
            <p:cNvSpPr/>
            <p:nvPr/>
          </p:nvSpPr>
          <p:spPr>
            <a:xfrm>
              <a:off x="0" y="3081103"/>
              <a:ext cx="3859415" cy="186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need for advanced airway, failed intubation</a:t>
              </a:r>
            </a:p>
            <a:p>
              <a:pPr>
                <a:spcBef>
                  <a:spcPts val="0"/>
                </a:spcBef>
              </a:pPr>
              <a:r>
                <a:t>Contraindications: oral trauma, obstruction, emesis, awake people, gag reflex</a:t>
              </a:r>
            </a:p>
          </p:txBody>
        </p:sp>
      </p:grpSp>
      <p:grpSp>
        <p:nvGrpSpPr>
          <p:cNvPr id="228" name="Image Gallery"/>
          <p:cNvGrpSpPr/>
          <p:nvPr/>
        </p:nvGrpSpPr>
        <p:grpSpPr>
          <a:xfrm>
            <a:off x="4473760" y="2624814"/>
            <a:ext cx="3859415" cy="4941671"/>
            <a:chOff x="0" y="0"/>
            <a:chExt cx="3859414" cy="4941669"/>
          </a:xfrm>
        </p:grpSpPr>
        <p:pic>
          <p:nvPicPr>
            <p:cNvPr id="226" name="1403JEMS_airway3.jpg" descr="1403JEMS_airway3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058" t="0" r="7058" b="0"/>
            <a:stretch>
              <a:fillRect/>
            </a:stretch>
          </p:blipFill>
          <p:spPr>
            <a:xfrm>
              <a:off x="0" y="0"/>
              <a:ext cx="3859415" cy="2998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Indications: need for advanced airway, failed intubation…"/>
            <p:cNvSpPr/>
            <p:nvPr/>
          </p:nvSpPr>
          <p:spPr>
            <a:xfrm>
              <a:off x="0" y="3074769"/>
              <a:ext cx="3859415" cy="186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need for advanced airway, failed intubation</a:t>
              </a:r>
            </a:p>
            <a:p>
              <a:pPr>
                <a:spcBef>
                  <a:spcPts val="0"/>
                </a:spcBef>
              </a:pPr>
              <a:r>
                <a:t>Contraindications: oral trauma, obstruction, emesis, awake people, gag reflex</a:t>
              </a:r>
            </a:p>
          </p:txBody>
        </p:sp>
      </p:grpSp>
      <p:grpSp>
        <p:nvGrpSpPr>
          <p:cNvPr id="231" name="Image Gallery"/>
          <p:cNvGrpSpPr/>
          <p:nvPr/>
        </p:nvGrpSpPr>
        <p:grpSpPr>
          <a:xfrm>
            <a:off x="8695841" y="2627263"/>
            <a:ext cx="3859415" cy="4936772"/>
            <a:chOff x="0" y="0"/>
            <a:chExt cx="3859414" cy="4936770"/>
          </a:xfrm>
        </p:grpSpPr>
        <p:pic>
          <p:nvPicPr>
            <p:cNvPr id="229" name="unnamed.jpg" descr="unnamed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655" t="0" r="1655" b="0"/>
            <a:stretch>
              <a:fillRect/>
            </a:stretch>
          </p:blipFill>
          <p:spPr>
            <a:xfrm>
              <a:off x="0" y="0"/>
              <a:ext cx="3859415" cy="2993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0" name="Indications: need for advanced airway, airway protection…"/>
            <p:cNvSpPr/>
            <p:nvPr/>
          </p:nvSpPr>
          <p:spPr>
            <a:xfrm>
              <a:off x="0" y="3069870"/>
              <a:ext cx="3859415" cy="186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spcBef>
                  <a:spcPts val="0"/>
                </a:spcBef>
              </a:pPr>
              <a:r>
                <a:t>Indications: need for advanced airway, airway protection</a:t>
              </a:r>
            </a:p>
            <a:p>
              <a:pPr>
                <a:spcBef>
                  <a:spcPts val="0"/>
                </a:spcBef>
              </a:pPr>
              <a:r>
                <a:t>Contraindications: massive facial trauma, tracheal perforation, gag reflex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  <p:bldP build="whole" bldLvl="1" animBg="1" rev="0" advAuto="0" spid="231" grpId="3"/>
      <p:bldP build="whole" bldLvl="1" animBg="1" rev="0" advAuto="0" spid="228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